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diagrams/colors6.xml" ContentType="application/vnd.openxmlformats-officedocument.drawingml.diagramCol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7.xml" ContentType="application/vnd.openxmlformats-officedocument.drawingml.diagramStyle+xml"/>
  <Override PartName="/ppt/diagrams/colors7.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rawing7.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6.xml" ContentType="application/vnd.ms-office.drawingml.diagramDrawing+xml"/>
  <Override PartName="/ppt/diagrams/drawing5.xml" ContentType="application/vnd.ms-office.drawingml.diagramDrawing+xml"/>
  <Override PartName="/ppt/diagrams/layout7.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8"/>
  </p:notesMasterIdLst>
  <p:sldIdLst>
    <p:sldId id="257" r:id="rId2"/>
    <p:sldId id="259" r:id="rId3"/>
    <p:sldId id="270" r:id="rId4"/>
    <p:sldId id="281" r:id="rId5"/>
    <p:sldId id="271" r:id="rId6"/>
    <p:sldId id="282" r:id="rId7"/>
    <p:sldId id="337" r:id="rId8"/>
    <p:sldId id="338" r:id="rId9"/>
    <p:sldId id="336" r:id="rId10"/>
    <p:sldId id="280" r:id="rId11"/>
    <p:sldId id="339" r:id="rId12"/>
    <p:sldId id="286" r:id="rId13"/>
    <p:sldId id="283" r:id="rId14"/>
    <p:sldId id="284" r:id="rId15"/>
    <p:sldId id="285" r:id="rId16"/>
    <p:sldId id="33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69347" autoAdjust="0"/>
  </p:normalViewPr>
  <p:slideViewPr>
    <p:cSldViewPr snapToGrid="0">
      <p:cViewPr varScale="1">
        <p:scale>
          <a:sx n="79" d="100"/>
          <a:sy n="79" d="100"/>
        </p:scale>
        <p:origin x="18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73EAAF-9798-4B4F-97D4-25C8756C87B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CA77FF9-CA78-4F19-8C56-7E0046BBCCDF}">
      <dgm:prSet/>
      <dgm:spPr/>
      <dgm:t>
        <a:bodyPr/>
        <a:lstStyle/>
        <a:p>
          <a:r>
            <a:rPr lang="en-GB"/>
            <a:t>Profound and Multiple Learning Difficulties (PMLD) and having Education, Health and Care Plans (EHC)</a:t>
          </a:r>
          <a:endParaRPr lang="en-US"/>
        </a:p>
      </dgm:t>
    </dgm:pt>
    <dgm:pt modelId="{6C275547-1AE5-4EDF-9474-57A8463649EA}" type="parTrans" cxnId="{C6AF15D2-FA3F-47EF-A3AC-D83341761D52}">
      <dgm:prSet/>
      <dgm:spPr/>
      <dgm:t>
        <a:bodyPr/>
        <a:lstStyle/>
        <a:p>
          <a:endParaRPr lang="en-US"/>
        </a:p>
      </dgm:t>
    </dgm:pt>
    <dgm:pt modelId="{3DB20B45-FD0A-45F5-84DE-A3CC8E1564D5}" type="sibTrans" cxnId="{C6AF15D2-FA3F-47EF-A3AC-D83341761D52}">
      <dgm:prSet/>
      <dgm:spPr/>
      <dgm:t>
        <a:bodyPr/>
        <a:lstStyle/>
        <a:p>
          <a:endParaRPr lang="en-US"/>
        </a:p>
      </dgm:t>
    </dgm:pt>
    <dgm:pt modelId="{C362B8DF-A706-457B-9BD4-0A22058380F5}">
      <dgm:prSet/>
      <dgm:spPr/>
      <dgm:t>
        <a:bodyPr/>
        <a:lstStyle/>
        <a:p>
          <a:r>
            <a:rPr lang="en-GB"/>
            <a:t>Looked after young musicians</a:t>
          </a:r>
          <a:endParaRPr lang="en-US"/>
        </a:p>
      </dgm:t>
    </dgm:pt>
    <dgm:pt modelId="{70D62BE3-0988-4559-A27F-D5173FB76A3F}" type="parTrans" cxnId="{8C3D89C0-AD1F-4FDC-B7FE-F6775B5935B2}">
      <dgm:prSet/>
      <dgm:spPr/>
      <dgm:t>
        <a:bodyPr/>
        <a:lstStyle/>
        <a:p>
          <a:endParaRPr lang="en-US"/>
        </a:p>
      </dgm:t>
    </dgm:pt>
    <dgm:pt modelId="{3191B035-F6D4-4D4C-933C-EDBBA92B04E4}" type="sibTrans" cxnId="{8C3D89C0-AD1F-4FDC-B7FE-F6775B5935B2}">
      <dgm:prSet/>
      <dgm:spPr/>
      <dgm:t>
        <a:bodyPr/>
        <a:lstStyle/>
        <a:p>
          <a:endParaRPr lang="en-US"/>
        </a:p>
      </dgm:t>
    </dgm:pt>
    <dgm:pt modelId="{6AC9C48E-14B8-4155-820C-E2A6E0115F86}">
      <dgm:prSet/>
      <dgm:spPr/>
      <dgm:t>
        <a:bodyPr/>
        <a:lstStyle/>
        <a:p>
          <a:r>
            <a:rPr lang="en-GB"/>
            <a:t>Young musicians learning in inclusion units</a:t>
          </a:r>
          <a:endParaRPr lang="en-US"/>
        </a:p>
      </dgm:t>
    </dgm:pt>
    <dgm:pt modelId="{18A1D672-CFA9-416D-9332-6564BF2F8BEC}" type="parTrans" cxnId="{67EC68AC-4B32-478D-B5ED-B08F92E66921}">
      <dgm:prSet/>
      <dgm:spPr/>
      <dgm:t>
        <a:bodyPr/>
        <a:lstStyle/>
        <a:p>
          <a:endParaRPr lang="en-US"/>
        </a:p>
      </dgm:t>
    </dgm:pt>
    <dgm:pt modelId="{DDCDBE70-B9F7-4B62-B154-7A67CD919123}" type="sibTrans" cxnId="{67EC68AC-4B32-478D-B5ED-B08F92E66921}">
      <dgm:prSet/>
      <dgm:spPr/>
      <dgm:t>
        <a:bodyPr/>
        <a:lstStyle/>
        <a:p>
          <a:endParaRPr lang="en-US"/>
        </a:p>
      </dgm:t>
    </dgm:pt>
    <dgm:pt modelId="{BDB83D3B-45FE-4C68-B390-03747FD55C00}">
      <dgm:prSet/>
      <dgm:spPr/>
      <dgm:t>
        <a:bodyPr/>
        <a:lstStyle/>
        <a:p>
          <a:r>
            <a:rPr lang="en-GB"/>
            <a:t>Young musicians from areas of significant economic deprivation</a:t>
          </a:r>
          <a:endParaRPr lang="en-US"/>
        </a:p>
      </dgm:t>
    </dgm:pt>
    <dgm:pt modelId="{E607CB67-9765-42DE-8502-EB97C1DB8FD3}" type="parTrans" cxnId="{D3CDDEC6-EA20-4AD9-868A-CC84F7A2D9B8}">
      <dgm:prSet/>
      <dgm:spPr/>
      <dgm:t>
        <a:bodyPr/>
        <a:lstStyle/>
        <a:p>
          <a:endParaRPr lang="en-US"/>
        </a:p>
      </dgm:t>
    </dgm:pt>
    <dgm:pt modelId="{A3CF7EE3-DE57-494F-8BA8-3FCC29A5F817}" type="sibTrans" cxnId="{D3CDDEC6-EA20-4AD9-868A-CC84F7A2D9B8}">
      <dgm:prSet/>
      <dgm:spPr/>
      <dgm:t>
        <a:bodyPr/>
        <a:lstStyle/>
        <a:p>
          <a:endParaRPr lang="en-US"/>
        </a:p>
      </dgm:t>
    </dgm:pt>
    <dgm:pt modelId="{310DE454-0F44-42C8-8A2A-EB4FC4554863}">
      <dgm:prSet/>
      <dgm:spPr/>
      <dgm:t>
        <a:bodyPr/>
        <a:lstStyle/>
        <a:p>
          <a:r>
            <a:rPr lang="en-GB"/>
            <a:t>Young musicians with challenging home circumstances.</a:t>
          </a:r>
          <a:endParaRPr lang="en-US"/>
        </a:p>
      </dgm:t>
    </dgm:pt>
    <dgm:pt modelId="{04D3B9EB-D8C8-4557-AD13-843868D43E7B}" type="parTrans" cxnId="{CF0F26C3-94D3-4E6B-BC0D-17DB0B4D3057}">
      <dgm:prSet/>
      <dgm:spPr/>
      <dgm:t>
        <a:bodyPr/>
        <a:lstStyle/>
        <a:p>
          <a:endParaRPr lang="en-US"/>
        </a:p>
      </dgm:t>
    </dgm:pt>
    <dgm:pt modelId="{7F464126-29A6-4FA3-A926-32EAEA1BE1FC}" type="sibTrans" cxnId="{CF0F26C3-94D3-4E6B-BC0D-17DB0B4D3057}">
      <dgm:prSet/>
      <dgm:spPr/>
      <dgm:t>
        <a:bodyPr/>
        <a:lstStyle/>
        <a:p>
          <a:endParaRPr lang="en-US"/>
        </a:p>
      </dgm:t>
    </dgm:pt>
    <dgm:pt modelId="{A8F838A4-20F3-443A-B30C-9A5A43F1226E}" type="pres">
      <dgm:prSet presAssocID="{6F73EAAF-9798-4B4F-97D4-25C8756C87B6}" presName="linear" presStyleCnt="0">
        <dgm:presLayoutVars>
          <dgm:animLvl val="lvl"/>
          <dgm:resizeHandles val="exact"/>
        </dgm:presLayoutVars>
      </dgm:prSet>
      <dgm:spPr/>
    </dgm:pt>
    <dgm:pt modelId="{6D07D84C-2198-44A1-AC38-55B02AE41FA9}" type="pres">
      <dgm:prSet presAssocID="{0CA77FF9-CA78-4F19-8C56-7E0046BBCCDF}" presName="parentText" presStyleLbl="node1" presStyleIdx="0" presStyleCnt="5">
        <dgm:presLayoutVars>
          <dgm:chMax val="0"/>
          <dgm:bulletEnabled val="1"/>
        </dgm:presLayoutVars>
      </dgm:prSet>
      <dgm:spPr/>
    </dgm:pt>
    <dgm:pt modelId="{8D0C134D-5B58-4C98-ACBE-6787B5E0F3D2}" type="pres">
      <dgm:prSet presAssocID="{3DB20B45-FD0A-45F5-84DE-A3CC8E1564D5}" presName="spacer" presStyleCnt="0"/>
      <dgm:spPr/>
    </dgm:pt>
    <dgm:pt modelId="{AAAE2528-209E-4032-B4D6-78076CE27C9A}" type="pres">
      <dgm:prSet presAssocID="{C362B8DF-A706-457B-9BD4-0A22058380F5}" presName="parentText" presStyleLbl="node1" presStyleIdx="1" presStyleCnt="5">
        <dgm:presLayoutVars>
          <dgm:chMax val="0"/>
          <dgm:bulletEnabled val="1"/>
        </dgm:presLayoutVars>
      </dgm:prSet>
      <dgm:spPr/>
    </dgm:pt>
    <dgm:pt modelId="{364786DB-65A8-4B62-B0CE-65760C09F802}" type="pres">
      <dgm:prSet presAssocID="{3191B035-F6D4-4D4C-933C-EDBBA92B04E4}" presName="spacer" presStyleCnt="0"/>
      <dgm:spPr/>
    </dgm:pt>
    <dgm:pt modelId="{FB4972A3-FB0C-46ED-B22A-88B6C226E25D}" type="pres">
      <dgm:prSet presAssocID="{6AC9C48E-14B8-4155-820C-E2A6E0115F86}" presName="parentText" presStyleLbl="node1" presStyleIdx="2" presStyleCnt="5">
        <dgm:presLayoutVars>
          <dgm:chMax val="0"/>
          <dgm:bulletEnabled val="1"/>
        </dgm:presLayoutVars>
      </dgm:prSet>
      <dgm:spPr/>
    </dgm:pt>
    <dgm:pt modelId="{79D2011D-35BD-4980-AC2C-C7A469F751D3}" type="pres">
      <dgm:prSet presAssocID="{DDCDBE70-B9F7-4B62-B154-7A67CD919123}" presName="spacer" presStyleCnt="0"/>
      <dgm:spPr/>
    </dgm:pt>
    <dgm:pt modelId="{173D7725-067E-4E81-B13C-B21F5A71BB1A}" type="pres">
      <dgm:prSet presAssocID="{BDB83D3B-45FE-4C68-B390-03747FD55C00}" presName="parentText" presStyleLbl="node1" presStyleIdx="3" presStyleCnt="5">
        <dgm:presLayoutVars>
          <dgm:chMax val="0"/>
          <dgm:bulletEnabled val="1"/>
        </dgm:presLayoutVars>
      </dgm:prSet>
      <dgm:spPr/>
    </dgm:pt>
    <dgm:pt modelId="{4D275689-8E09-4926-A43E-176861EFF466}" type="pres">
      <dgm:prSet presAssocID="{A3CF7EE3-DE57-494F-8BA8-3FCC29A5F817}" presName="spacer" presStyleCnt="0"/>
      <dgm:spPr/>
    </dgm:pt>
    <dgm:pt modelId="{24EA3FDF-256E-4438-94C8-1A6DD243D5EE}" type="pres">
      <dgm:prSet presAssocID="{310DE454-0F44-42C8-8A2A-EB4FC4554863}" presName="parentText" presStyleLbl="node1" presStyleIdx="4" presStyleCnt="5">
        <dgm:presLayoutVars>
          <dgm:chMax val="0"/>
          <dgm:bulletEnabled val="1"/>
        </dgm:presLayoutVars>
      </dgm:prSet>
      <dgm:spPr/>
    </dgm:pt>
  </dgm:ptLst>
  <dgm:cxnLst>
    <dgm:cxn modelId="{26AB3C25-B96E-4023-A2EB-0465BACB0876}" type="presOf" srcId="{0CA77FF9-CA78-4F19-8C56-7E0046BBCCDF}" destId="{6D07D84C-2198-44A1-AC38-55B02AE41FA9}" srcOrd="0" destOrd="0" presId="urn:microsoft.com/office/officeart/2005/8/layout/vList2"/>
    <dgm:cxn modelId="{41E00D2E-38AB-4FAE-9F92-EBDA27836EF8}" type="presOf" srcId="{6AC9C48E-14B8-4155-820C-E2A6E0115F86}" destId="{FB4972A3-FB0C-46ED-B22A-88B6C226E25D}" srcOrd="0" destOrd="0" presId="urn:microsoft.com/office/officeart/2005/8/layout/vList2"/>
    <dgm:cxn modelId="{AF8CB336-288D-4308-A57C-A64F62ACB573}" type="presOf" srcId="{310DE454-0F44-42C8-8A2A-EB4FC4554863}" destId="{24EA3FDF-256E-4438-94C8-1A6DD243D5EE}" srcOrd="0" destOrd="0" presId="urn:microsoft.com/office/officeart/2005/8/layout/vList2"/>
    <dgm:cxn modelId="{ACC1FE67-54BD-421D-9611-5827666D2516}" type="presOf" srcId="{BDB83D3B-45FE-4C68-B390-03747FD55C00}" destId="{173D7725-067E-4E81-B13C-B21F5A71BB1A}" srcOrd="0" destOrd="0" presId="urn:microsoft.com/office/officeart/2005/8/layout/vList2"/>
    <dgm:cxn modelId="{67EC68AC-4B32-478D-B5ED-B08F92E66921}" srcId="{6F73EAAF-9798-4B4F-97D4-25C8756C87B6}" destId="{6AC9C48E-14B8-4155-820C-E2A6E0115F86}" srcOrd="2" destOrd="0" parTransId="{18A1D672-CFA9-416D-9332-6564BF2F8BEC}" sibTransId="{DDCDBE70-B9F7-4B62-B154-7A67CD919123}"/>
    <dgm:cxn modelId="{8C3D89C0-AD1F-4FDC-B7FE-F6775B5935B2}" srcId="{6F73EAAF-9798-4B4F-97D4-25C8756C87B6}" destId="{C362B8DF-A706-457B-9BD4-0A22058380F5}" srcOrd="1" destOrd="0" parTransId="{70D62BE3-0988-4559-A27F-D5173FB76A3F}" sibTransId="{3191B035-F6D4-4D4C-933C-EDBBA92B04E4}"/>
    <dgm:cxn modelId="{10713EC1-84A9-4B13-A809-4677CA5DC3CE}" type="presOf" srcId="{6F73EAAF-9798-4B4F-97D4-25C8756C87B6}" destId="{A8F838A4-20F3-443A-B30C-9A5A43F1226E}" srcOrd="0" destOrd="0" presId="urn:microsoft.com/office/officeart/2005/8/layout/vList2"/>
    <dgm:cxn modelId="{CF0F26C3-94D3-4E6B-BC0D-17DB0B4D3057}" srcId="{6F73EAAF-9798-4B4F-97D4-25C8756C87B6}" destId="{310DE454-0F44-42C8-8A2A-EB4FC4554863}" srcOrd="4" destOrd="0" parTransId="{04D3B9EB-D8C8-4557-AD13-843868D43E7B}" sibTransId="{7F464126-29A6-4FA3-A926-32EAEA1BE1FC}"/>
    <dgm:cxn modelId="{D3CDDEC6-EA20-4AD9-868A-CC84F7A2D9B8}" srcId="{6F73EAAF-9798-4B4F-97D4-25C8756C87B6}" destId="{BDB83D3B-45FE-4C68-B390-03747FD55C00}" srcOrd="3" destOrd="0" parTransId="{E607CB67-9765-42DE-8502-EB97C1DB8FD3}" sibTransId="{A3CF7EE3-DE57-494F-8BA8-3FCC29A5F817}"/>
    <dgm:cxn modelId="{C6AF15D2-FA3F-47EF-A3AC-D83341761D52}" srcId="{6F73EAAF-9798-4B4F-97D4-25C8756C87B6}" destId="{0CA77FF9-CA78-4F19-8C56-7E0046BBCCDF}" srcOrd="0" destOrd="0" parTransId="{6C275547-1AE5-4EDF-9474-57A8463649EA}" sibTransId="{3DB20B45-FD0A-45F5-84DE-A3CC8E1564D5}"/>
    <dgm:cxn modelId="{DB568BF7-5149-4D4E-9228-651A9839522B}" type="presOf" srcId="{C362B8DF-A706-457B-9BD4-0A22058380F5}" destId="{AAAE2528-209E-4032-B4D6-78076CE27C9A}" srcOrd="0" destOrd="0" presId="urn:microsoft.com/office/officeart/2005/8/layout/vList2"/>
    <dgm:cxn modelId="{F280D450-C510-412E-9171-87C957E8FADC}" type="presParOf" srcId="{A8F838A4-20F3-443A-B30C-9A5A43F1226E}" destId="{6D07D84C-2198-44A1-AC38-55B02AE41FA9}" srcOrd="0" destOrd="0" presId="urn:microsoft.com/office/officeart/2005/8/layout/vList2"/>
    <dgm:cxn modelId="{0A455C03-47E2-4DEC-BE22-04D2EC9BF27F}" type="presParOf" srcId="{A8F838A4-20F3-443A-B30C-9A5A43F1226E}" destId="{8D0C134D-5B58-4C98-ACBE-6787B5E0F3D2}" srcOrd="1" destOrd="0" presId="urn:microsoft.com/office/officeart/2005/8/layout/vList2"/>
    <dgm:cxn modelId="{63A6A53D-E5DA-440C-AE5D-1350BE3DC631}" type="presParOf" srcId="{A8F838A4-20F3-443A-B30C-9A5A43F1226E}" destId="{AAAE2528-209E-4032-B4D6-78076CE27C9A}" srcOrd="2" destOrd="0" presId="urn:microsoft.com/office/officeart/2005/8/layout/vList2"/>
    <dgm:cxn modelId="{314EE66B-88FB-4D5A-8046-AFBB9E389CCA}" type="presParOf" srcId="{A8F838A4-20F3-443A-B30C-9A5A43F1226E}" destId="{364786DB-65A8-4B62-B0CE-65760C09F802}" srcOrd="3" destOrd="0" presId="urn:microsoft.com/office/officeart/2005/8/layout/vList2"/>
    <dgm:cxn modelId="{AC17BFDC-773E-45F0-A6CF-AC01A51CC2B8}" type="presParOf" srcId="{A8F838A4-20F3-443A-B30C-9A5A43F1226E}" destId="{FB4972A3-FB0C-46ED-B22A-88B6C226E25D}" srcOrd="4" destOrd="0" presId="urn:microsoft.com/office/officeart/2005/8/layout/vList2"/>
    <dgm:cxn modelId="{DCCDD67B-B17C-48C1-A3DB-3E9916C1229D}" type="presParOf" srcId="{A8F838A4-20F3-443A-B30C-9A5A43F1226E}" destId="{79D2011D-35BD-4980-AC2C-C7A469F751D3}" srcOrd="5" destOrd="0" presId="urn:microsoft.com/office/officeart/2005/8/layout/vList2"/>
    <dgm:cxn modelId="{FA6A8D9F-BB16-4F81-A6EB-C93299C2F918}" type="presParOf" srcId="{A8F838A4-20F3-443A-B30C-9A5A43F1226E}" destId="{173D7725-067E-4E81-B13C-B21F5A71BB1A}" srcOrd="6" destOrd="0" presId="urn:microsoft.com/office/officeart/2005/8/layout/vList2"/>
    <dgm:cxn modelId="{AF744DEA-DBCF-4E6C-9D69-DC81E44235E8}" type="presParOf" srcId="{A8F838A4-20F3-443A-B30C-9A5A43F1226E}" destId="{4D275689-8E09-4926-A43E-176861EFF466}" srcOrd="7" destOrd="0" presId="urn:microsoft.com/office/officeart/2005/8/layout/vList2"/>
    <dgm:cxn modelId="{ADA35BA6-9306-42BC-9C52-AE88531A2B49}" type="presParOf" srcId="{A8F838A4-20F3-443A-B30C-9A5A43F1226E}" destId="{24EA3FDF-256E-4438-94C8-1A6DD243D5E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7968F-FAFF-48CE-BA4A-C669A9D1AA78}"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CCA5E491-2909-4D3B-9D46-793052267292}">
      <dgm:prSet/>
      <dgm:spPr/>
      <dgm:t>
        <a:bodyPr/>
        <a:lstStyle/>
        <a:p>
          <a:r>
            <a:rPr lang="en-GB" dirty="0"/>
            <a:t>• Uptake of GCSE music </a:t>
          </a:r>
          <a:endParaRPr lang="en-US" dirty="0"/>
        </a:p>
      </dgm:t>
    </dgm:pt>
    <dgm:pt modelId="{90FA89D6-6A8B-4286-8D08-B81857ADADFA}" type="parTrans" cxnId="{4AFC321A-73DC-4123-B7B4-8FE20EC6C25C}">
      <dgm:prSet/>
      <dgm:spPr/>
      <dgm:t>
        <a:bodyPr/>
        <a:lstStyle/>
        <a:p>
          <a:endParaRPr lang="en-US" sz="1800"/>
        </a:p>
      </dgm:t>
    </dgm:pt>
    <dgm:pt modelId="{C1A4D242-FF45-439F-AFA9-AB5381149307}" type="sibTrans" cxnId="{4AFC321A-73DC-4123-B7B4-8FE20EC6C25C}">
      <dgm:prSet/>
      <dgm:spPr/>
      <dgm:t>
        <a:bodyPr/>
        <a:lstStyle/>
        <a:p>
          <a:endParaRPr lang="en-US"/>
        </a:p>
      </dgm:t>
    </dgm:pt>
    <dgm:pt modelId="{6AF9D51E-E284-4E05-8C86-6E0BB673C816}">
      <dgm:prSet/>
      <dgm:spPr/>
      <dgm:t>
        <a:bodyPr/>
        <a:lstStyle/>
        <a:p>
          <a:r>
            <a:rPr lang="en-GB" dirty="0"/>
            <a:t>• Joining outside of school music activities </a:t>
          </a:r>
          <a:endParaRPr lang="en-US" dirty="0"/>
        </a:p>
      </dgm:t>
    </dgm:pt>
    <dgm:pt modelId="{46EF333B-04CF-4D5C-859A-908EE77127E8}" type="parTrans" cxnId="{F6670B35-4FE4-4235-BC61-FDDDB37837B9}">
      <dgm:prSet/>
      <dgm:spPr/>
      <dgm:t>
        <a:bodyPr/>
        <a:lstStyle/>
        <a:p>
          <a:endParaRPr lang="en-US" sz="1800"/>
        </a:p>
      </dgm:t>
    </dgm:pt>
    <dgm:pt modelId="{14612678-A76B-4A14-BD2D-A318DBF2834A}" type="sibTrans" cxnId="{F6670B35-4FE4-4235-BC61-FDDDB37837B9}">
      <dgm:prSet/>
      <dgm:spPr/>
      <dgm:t>
        <a:bodyPr/>
        <a:lstStyle/>
        <a:p>
          <a:endParaRPr lang="en-US"/>
        </a:p>
      </dgm:t>
    </dgm:pt>
    <dgm:pt modelId="{1AD5DA8D-7943-46AF-B007-F7558DA6755A}">
      <dgm:prSet/>
      <dgm:spPr/>
      <dgm:t>
        <a:bodyPr/>
        <a:lstStyle/>
        <a:p>
          <a:r>
            <a:rPr lang="en-GB" dirty="0"/>
            <a:t>• Engaging in school and wider school activities </a:t>
          </a:r>
          <a:endParaRPr lang="en-US" dirty="0"/>
        </a:p>
      </dgm:t>
    </dgm:pt>
    <dgm:pt modelId="{F3D28DE9-7D64-461D-9AAE-DCFB32384BED}" type="parTrans" cxnId="{AFF4F612-EAD3-4CB0-A675-B3DD4B11EBE6}">
      <dgm:prSet/>
      <dgm:spPr/>
      <dgm:t>
        <a:bodyPr/>
        <a:lstStyle/>
        <a:p>
          <a:endParaRPr lang="en-US" sz="1800"/>
        </a:p>
      </dgm:t>
    </dgm:pt>
    <dgm:pt modelId="{8BE94241-30E3-406F-9B8D-E84B0544189A}" type="sibTrans" cxnId="{AFF4F612-EAD3-4CB0-A675-B3DD4B11EBE6}">
      <dgm:prSet/>
      <dgm:spPr/>
      <dgm:t>
        <a:bodyPr/>
        <a:lstStyle/>
        <a:p>
          <a:endParaRPr lang="en-US"/>
        </a:p>
      </dgm:t>
    </dgm:pt>
    <dgm:pt modelId="{D0D2133C-01C5-468B-9F7A-E97BB7EAEB72}">
      <dgm:prSet/>
      <dgm:spPr/>
      <dgm:t>
        <a:bodyPr/>
        <a:lstStyle/>
        <a:p>
          <a:r>
            <a:rPr lang="en-GB" dirty="0"/>
            <a:t>• Progression on an instrument </a:t>
          </a:r>
          <a:endParaRPr lang="en-US" dirty="0"/>
        </a:p>
      </dgm:t>
    </dgm:pt>
    <dgm:pt modelId="{57311338-9449-43C4-BE66-2F7B61BD5A9A}" type="parTrans" cxnId="{4DD08880-FBFE-420C-BDC0-D5C50172B544}">
      <dgm:prSet/>
      <dgm:spPr/>
      <dgm:t>
        <a:bodyPr/>
        <a:lstStyle/>
        <a:p>
          <a:endParaRPr lang="en-US" sz="1800"/>
        </a:p>
      </dgm:t>
    </dgm:pt>
    <dgm:pt modelId="{E88D2BDA-5159-4C99-8EEB-BF6A65885E8D}" type="sibTrans" cxnId="{4DD08880-FBFE-420C-BDC0-D5C50172B544}">
      <dgm:prSet/>
      <dgm:spPr/>
      <dgm:t>
        <a:bodyPr/>
        <a:lstStyle/>
        <a:p>
          <a:endParaRPr lang="en-US"/>
        </a:p>
      </dgm:t>
    </dgm:pt>
    <dgm:pt modelId="{E856E4CD-75D3-4876-A25C-C324BCC2F057}">
      <dgm:prSet/>
      <dgm:spPr/>
      <dgm:t>
        <a:bodyPr/>
        <a:lstStyle/>
        <a:p>
          <a:r>
            <a:rPr lang="en-GB" dirty="0"/>
            <a:t>• Music qualifications, including Arts Award </a:t>
          </a:r>
          <a:endParaRPr lang="en-US" dirty="0"/>
        </a:p>
      </dgm:t>
    </dgm:pt>
    <dgm:pt modelId="{4B8B962B-C6E9-4D3D-9501-ADE11623E926}" type="parTrans" cxnId="{5CC2441B-D25B-44CA-824C-927FFF3C03A6}">
      <dgm:prSet/>
      <dgm:spPr/>
      <dgm:t>
        <a:bodyPr/>
        <a:lstStyle/>
        <a:p>
          <a:endParaRPr lang="en-US" sz="1800"/>
        </a:p>
      </dgm:t>
    </dgm:pt>
    <dgm:pt modelId="{B8B8F359-D78A-4AE0-8AAE-6CFFC06B237E}" type="sibTrans" cxnId="{5CC2441B-D25B-44CA-824C-927FFF3C03A6}">
      <dgm:prSet/>
      <dgm:spPr/>
      <dgm:t>
        <a:bodyPr/>
        <a:lstStyle/>
        <a:p>
          <a:endParaRPr lang="en-US"/>
        </a:p>
      </dgm:t>
    </dgm:pt>
    <dgm:pt modelId="{8F851B77-7173-41E1-9A71-84FF29DA8CDA}">
      <dgm:prSet/>
      <dgm:spPr/>
      <dgm:t>
        <a:bodyPr/>
        <a:lstStyle/>
        <a:p>
          <a:r>
            <a:rPr lang="en-GB" dirty="0"/>
            <a:t>• The social impact of music making </a:t>
          </a:r>
          <a:endParaRPr lang="en-US" dirty="0"/>
        </a:p>
      </dgm:t>
    </dgm:pt>
    <dgm:pt modelId="{68615D5B-E0D8-47DB-BDAD-3D282B8C317B}" type="parTrans" cxnId="{D24EA6D2-7027-4197-9FE0-CE9A15D63638}">
      <dgm:prSet/>
      <dgm:spPr/>
      <dgm:t>
        <a:bodyPr/>
        <a:lstStyle/>
        <a:p>
          <a:endParaRPr lang="en-US" sz="1800"/>
        </a:p>
      </dgm:t>
    </dgm:pt>
    <dgm:pt modelId="{D0FB7E8E-9A34-496F-A471-A4C8176FAD24}" type="sibTrans" cxnId="{D24EA6D2-7027-4197-9FE0-CE9A15D63638}">
      <dgm:prSet/>
      <dgm:spPr/>
      <dgm:t>
        <a:bodyPr/>
        <a:lstStyle/>
        <a:p>
          <a:endParaRPr lang="en-US"/>
        </a:p>
      </dgm:t>
    </dgm:pt>
    <dgm:pt modelId="{1D3E0A1E-C8D8-4170-9B87-6C275D86A02B}">
      <dgm:prSet/>
      <dgm:spPr/>
      <dgm:t>
        <a:bodyPr/>
        <a:lstStyle/>
        <a:p>
          <a:r>
            <a:rPr lang="en-GB" dirty="0"/>
            <a:t>• School attainment </a:t>
          </a:r>
          <a:endParaRPr lang="en-US" dirty="0"/>
        </a:p>
      </dgm:t>
    </dgm:pt>
    <dgm:pt modelId="{AF5D2FDB-E4B9-4A3F-BEE6-E50F84A1B99D}" type="parTrans" cxnId="{35020218-41D6-4998-BE05-C8760E745476}">
      <dgm:prSet/>
      <dgm:spPr/>
      <dgm:t>
        <a:bodyPr/>
        <a:lstStyle/>
        <a:p>
          <a:endParaRPr lang="en-US" sz="1800"/>
        </a:p>
      </dgm:t>
    </dgm:pt>
    <dgm:pt modelId="{C9432675-326D-4547-A562-1C79A0590B20}" type="sibTrans" cxnId="{35020218-41D6-4998-BE05-C8760E745476}">
      <dgm:prSet/>
      <dgm:spPr/>
      <dgm:t>
        <a:bodyPr/>
        <a:lstStyle/>
        <a:p>
          <a:endParaRPr lang="en-US"/>
        </a:p>
      </dgm:t>
    </dgm:pt>
    <dgm:pt modelId="{ABF89D66-4A97-4FDC-BCBF-A8C199DF7BCE}" type="pres">
      <dgm:prSet presAssocID="{6F37968F-FAFF-48CE-BA4A-C669A9D1AA78}" presName="root" presStyleCnt="0">
        <dgm:presLayoutVars>
          <dgm:dir/>
          <dgm:resizeHandles val="exact"/>
        </dgm:presLayoutVars>
      </dgm:prSet>
      <dgm:spPr/>
    </dgm:pt>
    <dgm:pt modelId="{CD2EA15A-47B3-4D43-A48F-FEA1BEA8AB8D}" type="pres">
      <dgm:prSet presAssocID="{CCA5E491-2909-4D3B-9D46-793052267292}" presName="compNode" presStyleCnt="0"/>
      <dgm:spPr/>
    </dgm:pt>
    <dgm:pt modelId="{0809453F-5D35-41CF-AFCC-80194D9473EE}" type="pres">
      <dgm:prSet presAssocID="{CCA5E491-2909-4D3B-9D46-793052267292}"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sic"/>
        </a:ext>
      </dgm:extLst>
    </dgm:pt>
    <dgm:pt modelId="{387070E9-A468-49A1-BC0D-215D17676341}" type="pres">
      <dgm:prSet presAssocID="{CCA5E491-2909-4D3B-9D46-793052267292}" presName="spaceRect" presStyleCnt="0"/>
      <dgm:spPr/>
    </dgm:pt>
    <dgm:pt modelId="{82CE8404-6764-4A16-83A9-39DB2A726C8D}" type="pres">
      <dgm:prSet presAssocID="{CCA5E491-2909-4D3B-9D46-793052267292}" presName="textRect" presStyleLbl="revTx" presStyleIdx="0" presStyleCnt="7">
        <dgm:presLayoutVars>
          <dgm:chMax val="1"/>
          <dgm:chPref val="1"/>
        </dgm:presLayoutVars>
      </dgm:prSet>
      <dgm:spPr/>
    </dgm:pt>
    <dgm:pt modelId="{DA525B27-61AE-4E75-8E30-2F6D73C2A0D7}" type="pres">
      <dgm:prSet presAssocID="{C1A4D242-FF45-439F-AFA9-AB5381149307}" presName="sibTrans" presStyleCnt="0"/>
      <dgm:spPr/>
    </dgm:pt>
    <dgm:pt modelId="{B0520187-419F-4E23-9C0D-59EC77434923}" type="pres">
      <dgm:prSet presAssocID="{6AF9D51E-E284-4E05-8C86-6E0BB673C816}" presName="compNode" presStyleCnt="0"/>
      <dgm:spPr/>
    </dgm:pt>
    <dgm:pt modelId="{AF99FC34-1D4E-431A-AA54-4634EB8326A0}" type="pres">
      <dgm:prSet presAssocID="{6AF9D51E-E284-4E05-8C86-6E0BB673C816}"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umpet"/>
        </a:ext>
      </dgm:extLst>
    </dgm:pt>
    <dgm:pt modelId="{12F65EB5-7FCE-412B-8BE4-293AAD326F00}" type="pres">
      <dgm:prSet presAssocID="{6AF9D51E-E284-4E05-8C86-6E0BB673C816}" presName="spaceRect" presStyleCnt="0"/>
      <dgm:spPr/>
    </dgm:pt>
    <dgm:pt modelId="{8DF44989-F11F-4BD2-9AA0-F8E2F8A815CD}" type="pres">
      <dgm:prSet presAssocID="{6AF9D51E-E284-4E05-8C86-6E0BB673C816}" presName="textRect" presStyleLbl="revTx" presStyleIdx="1" presStyleCnt="7">
        <dgm:presLayoutVars>
          <dgm:chMax val="1"/>
          <dgm:chPref val="1"/>
        </dgm:presLayoutVars>
      </dgm:prSet>
      <dgm:spPr/>
    </dgm:pt>
    <dgm:pt modelId="{4ED1DAD2-8D15-4141-BE15-8B020540B0E8}" type="pres">
      <dgm:prSet presAssocID="{14612678-A76B-4A14-BD2D-A318DBF2834A}" presName="sibTrans" presStyleCnt="0"/>
      <dgm:spPr/>
    </dgm:pt>
    <dgm:pt modelId="{0187A2EB-50B1-447B-98A3-40DA6D9EA050}" type="pres">
      <dgm:prSet presAssocID="{1AD5DA8D-7943-46AF-B007-F7558DA6755A}" presName="compNode" presStyleCnt="0"/>
      <dgm:spPr/>
    </dgm:pt>
    <dgm:pt modelId="{74C79671-09E9-4135-91F5-3F0140D0691C}" type="pres">
      <dgm:prSet presAssocID="{1AD5DA8D-7943-46AF-B007-F7558DA6755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3F15A6E7-4BF4-4552-93FF-312A85CF48FA}" type="pres">
      <dgm:prSet presAssocID="{1AD5DA8D-7943-46AF-B007-F7558DA6755A}" presName="spaceRect" presStyleCnt="0"/>
      <dgm:spPr/>
    </dgm:pt>
    <dgm:pt modelId="{C9BB3C44-12C8-4F86-A110-BCBB1F2E41CE}" type="pres">
      <dgm:prSet presAssocID="{1AD5DA8D-7943-46AF-B007-F7558DA6755A}" presName="textRect" presStyleLbl="revTx" presStyleIdx="2" presStyleCnt="7">
        <dgm:presLayoutVars>
          <dgm:chMax val="1"/>
          <dgm:chPref val="1"/>
        </dgm:presLayoutVars>
      </dgm:prSet>
      <dgm:spPr/>
    </dgm:pt>
    <dgm:pt modelId="{827FE950-5571-48AB-9F8A-01EA31CA8067}" type="pres">
      <dgm:prSet presAssocID="{8BE94241-30E3-406F-9B8D-E84B0544189A}" presName="sibTrans" presStyleCnt="0"/>
      <dgm:spPr/>
    </dgm:pt>
    <dgm:pt modelId="{4A34220B-DBA8-4879-948B-2BCC4C4A2C04}" type="pres">
      <dgm:prSet presAssocID="{D0D2133C-01C5-468B-9F7A-E97BB7EAEB72}" presName="compNode" presStyleCnt="0"/>
      <dgm:spPr/>
    </dgm:pt>
    <dgm:pt modelId="{247CB535-BF02-4F95-8A05-4F3FDEF3CEE6}" type="pres">
      <dgm:prSet presAssocID="{D0D2133C-01C5-468B-9F7A-E97BB7EAEB72}"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iolin"/>
        </a:ext>
      </dgm:extLst>
    </dgm:pt>
    <dgm:pt modelId="{0DFF616C-3466-42AE-ADA9-4A2010490D80}" type="pres">
      <dgm:prSet presAssocID="{D0D2133C-01C5-468B-9F7A-E97BB7EAEB72}" presName="spaceRect" presStyleCnt="0"/>
      <dgm:spPr/>
    </dgm:pt>
    <dgm:pt modelId="{A40A9ECD-CF4B-4BE0-A97D-D60D1FB1F9FB}" type="pres">
      <dgm:prSet presAssocID="{D0D2133C-01C5-468B-9F7A-E97BB7EAEB72}" presName="textRect" presStyleLbl="revTx" presStyleIdx="3" presStyleCnt="7">
        <dgm:presLayoutVars>
          <dgm:chMax val="1"/>
          <dgm:chPref val="1"/>
        </dgm:presLayoutVars>
      </dgm:prSet>
      <dgm:spPr/>
    </dgm:pt>
    <dgm:pt modelId="{47506DEF-C4E0-47F5-BB26-8DDF5418276D}" type="pres">
      <dgm:prSet presAssocID="{E88D2BDA-5159-4C99-8EEB-BF6A65885E8D}" presName="sibTrans" presStyleCnt="0"/>
      <dgm:spPr/>
    </dgm:pt>
    <dgm:pt modelId="{4F8DC0EE-8FB4-4155-B5D2-C87663D47775}" type="pres">
      <dgm:prSet presAssocID="{E856E4CD-75D3-4876-A25C-C324BCC2F057}" presName="compNode" presStyleCnt="0"/>
      <dgm:spPr/>
    </dgm:pt>
    <dgm:pt modelId="{1FD93DA6-AE4D-460D-8418-FCAA3C7BF3E8}" type="pres">
      <dgm:prSet presAssocID="{E856E4CD-75D3-4876-A25C-C324BCC2F057}"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eble clef"/>
        </a:ext>
      </dgm:extLst>
    </dgm:pt>
    <dgm:pt modelId="{097910B5-0095-4C6A-B29C-8D24490090EA}" type="pres">
      <dgm:prSet presAssocID="{E856E4CD-75D3-4876-A25C-C324BCC2F057}" presName="spaceRect" presStyleCnt="0"/>
      <dgm:spPr/>
    </dgm:pt>
    <dgm:pt modelId="{87A473D7-26B6-4018-B5FC-E281D7D377E3}" type="pres">
      <dgm:prSet presAssocID="{E856E4CD-75D3-4876-A25C-C324BCC2F057}" presName="textRect" presStyleLbl="revTx" presStyleIdx="4" presStyleCnt="7">
        <dgm:presLayoutVars>
          <dgm:chMax val="1"/>
          <dgm:chPref val="1"/>
        </dgm:presLayoutVars>
      </dgm:prSet>
      <dgm:spPr/>
    </dgm:pt>
    <dgm:pt modelId="{4D4CEFB1-C328-4EF8-AFA6-414390BDA274}" type="pres">
      <dgm:prSet presAssocID="{B8B8F359-D78A-4AE0-8AAE-6CFFC06B237E}" presName="sibTrans" presStyleCnt="0"/>
      <dgm:spPr/>
    </dgm:pt>
    <dgm:pt modelId="{6B089779-DAA1-4DEE-AEA8-89FCABC4AF7D}" type="pres">
      <dgm:prSet presAssocID="{8F851B77-7173-41E1-9A71-84FF29DA8CDA}" presName="compNode" presStyleCnt="0"/>
      <dgm:spPr/>
    </dgm:pt>
    <dgm:pt modelId="{0CA64A51-0DC4-4C61-AA21-8E5A1766A69A}" type="pres">
      <dgm:prSet presAssocID="{8F851B77-7173-41E1-9A71-84FF29DA8CDA}"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rum Set"/>
        </a:ext>
      </dgm:extLst>
    </dgm:pt>
    <dgm:pt modelId="{8C67F261-6EC7-4C19-888F-FEA84DACA6B1}" type="pres">
      <dgm:prSet presAssocID="{8F851B77-7173-41E1-9A71-84FF29DA8CDA}" presName="spaceRect" presStyleCnt="0"/>
      <dgm:spPr/>
    </dgm:pt>
    <dgm:pt modelId="{01926E36-04D9-4B0E-B893-C33F88986E7B}" type="pres">
      <dgm:prSet presAssocID="{8F851B77-7173-41E1-9A71-84FF29DA8CDA}" presName="textRect" presStyleLbl="revTx" presStyleIdx="5" presStyleCnt="7">
        <dgm:presLayoutVars>
          <dgm:chMax val="1"/>
          <dgm:chPref val="1"/>
        </dgm:presLayoutVars>
      </dgm:prSet>
      <dgm:spPr/>
    </dgm:pt>
    <dgm:pt modelId="{D2E1BF8A-D9E5-462B-8000-36728B81A2F5}" type="pres">
      <dgm:prSet presAssocID="{D0FB7E8E-9A34-496F-A471-A4C8176FAD24}" presName="sibTrans" presStyleCnt="0"/>
      <dgm:spPr/>
    </dgm:pt>
    <dgm:pt modelId="{258B918B-4659-4A6E-A5FD-6CCD84E35473}" type="pres">
      <dgm:prSet presAssocID="{1D3E0A1E-C8D8-4170-9B87-6C275D86A02B}" presName="compNode" presStyleCnt="0"/>
      <dgm:spPr/>
    </dgm:pt>
    <dgm:pt modelId="{FF1B91E6-6B8B-4E7C-A019-0B3BDFB9CC54}" type="pres">
      <dgm:prSet presAssocID="{1D3E0A1E-C8D8-4170-9B87-6C275D86A02B}"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lassroom"/>
        </a:ext>
      </dgm:extLst>
    </dgm:pt>
    <dgm:pt modelId="{A6D0EEE3-721D-48D3-A3BA-D7FCB44E9273}" type="pres">
      <dgm:prSet presAssocID="{1D3E0A1E-C8D8-4170-9B87-6C275D86A02B}" presName="spaceRect" presStyleCnt="0"/>
      <dgm:spPr/>
    </dgm:pt>
    <dgm:pt modelId="{F14AD716-802D-4453-99C5-5CF7737560FC}" type="pres">
      <dgm:prSet presAssocID="{1D3E0A1E-C8D8-4170-9B87-6C275D86A02B}" presName="textRect" presStyleLbl="revTx" presStyleIdx="6" presStyleCnt="7">
        <dgm:presLayoutVars>
          <dgm:chMax val="1"/>
          <dgm:chPref val="1"/>
        </dgm:presLayoutVars>
      </dgm:prSet>
      <dgm:spPr/>
    </dgm:pt>
  </dgm:ptLst>
  <dgm:cxnLst>
    <dgm:cxn modelId="{AFF4F612-EAD3-4CB0-A675-B3DD4B11EBE6}" srcId="{6F37968F-FAFF-48CE-BA4A-C669A9D1AA78}" destId="{1AD5DA8D-7943-46AF-B007-F7558DA6755A}" srcOrd="2" destOrd="0" parTransId="{F3D28DE9-7D64-461D-9AAE-DCFB32384BED}" sibTransId="{8BE94241-30E3-406F-9B8D-E84B0544189A}"/>
    <dgm:cxn modelId="{35020218-41D6-4998-BE05-C8760E745476}" srcId="{6F37968F-FAFF-48CE-BA4A-C669A9D1AA78}" destId="{1D3E0A1E-C8D8-4170-9B87-6C275D86A02B}" srcOrd="6" destOrd="0" parTransId="{AF5D2FDB-E4B9-4A3F-BEE6-E50F84A1B99D}" sibTransId="{C9432675-326D-4547-A562-1C79A0590B20}"/>
    <dgm:cxn modelId="{4AFC321A-73DC-4123-B7B4-8FE20EC6C25C}" srcId="{6F37968F-FAFF-48CE-BA4A-C669A9D1AA78}" destId="{CCA5E491-2909-4D3B-9D46-793052267292}" srcOrd="0" destOrd="0" parTransId="{90FA89D6-6A8B-4286-8D08-B81857ADADFA}" sibTransId="{C1A4D242-FF45-439F-AFA9-AB5381149307}"/>
    <dgm:cxn modelId="{5CC2441B-D25B-44CA-824C-927FFF3C03A6}" srcId="{6F37968F-FAFF-48CE-BA4A-C669A9D1AA78}" destId="{E856E4CD-75D3-4876-A25C-C324BCC2F057}" srcOrd="4" destOrd="0" parTransId="{4B8B962B-C6E9-4D3D-9501-ADE11623E926}" sibTransId="{B8B8F359-D78A-4AE0-8AAE-6CFFC06B237E}"/>
    <dgm:cxn modelId="{F6670B35-4FE4-4235-BC61-FDDDB37837B9}" srcId="{6F37968F-FAFF-48CE-BA4A-C669A9D1AA78}" destId="{6AF9D51E-E284-4E05-8C86-6E0BB673C816}" srcOrd="1" destOrd="0" parTransId="{46EF333B-04CF-4D5C-859A-908EE77127E8}" sibTransId="{14612678-A76B-4A14-BD2D-A318DBF2834A}"/>
    <dgm:cxn modelId="{B6A83E41-A7FB-433B-92D6-C551ECC2A1E7}" type="presOf" srcId="{6F37968F-FAFF-48CE-BA4A-C669A9D1AA78}" destId="{ABF89D66-4A97-4FDC-BCBF-A8C199DF7BCE}" srcOrd="0" destOrd="0" presId="urn:microsoft.com/office/officeart/2018/2/layout/IconLabelList"/>
    <dgm:cxn modelId="{B718AD4B-76D2-4E0D-9C15-F09D6F666069}" type="presOf" srcId="{6AF9D51E-E284-4E05-8C86-6E0BB673C816}" destId="{8DF44989-F11F-4BD2-9AA0-F8E2F8A815CD}" srcOrd="0" destOrd="0" presId="urn:microsoft.com/office/officeart/2018/2/layout/IconLabelList"/>
    <dgm:cxn modelId="{89D88D77-3685-44D4-9917-49D6D550611C}" type="presOf" srcId="{1AD5DA8D-7943-46AF-B007-F7558DA6755A}" destId="{C9BB3C44-12C8-4F86-A110-BCBB1F2E41CE}" srcOrd="0" destOrd="0" presId="urn:microsoft.com/office/officeart/2018/2/layout/IconLabelList"/>
    <dgm:cxn modelId="{7E17DE7F-ECF3-4006-9222-7583AD9BDDA4}" type="presOf" srcId="{D0D2133C-01C5-468B-9F7A-E97BB7EAEB72}" destId="{A40A9ECD-CF4B-4BE0-A97D-D60D1FB1F9FB}" srcOrd="0" destOrd="0" presId="urn:microsoft.com/office/officeart/2018/2/layout/IconLabelList"/>
    <dgm:cxn modelId="{4DD08880-FBFE-420C-BDC0-D5C50172B544}" srcId="{6F37968F-FAFF-48CE-BA4A-C669A9D1AA78}" destId="{D0D2133C-01C5-468B-9F7A-E97BB7EAEB72}" srcOrd="3" destOrd="0" parTransId="{57311338-9449-43C4-BE66-2F7B61BD5A9A}" sibTransId="{E88D2BDA-5159-4C99-8EEB-BF6A65885E8D}"/>
    <dgm:cxn modelId="{11A9B884-28E8-41C4-B5CD-EB645FF5A11F}" type="presOf" srcId="{8F851B77-7173-41E1-9A71-84FF29DA8CDA}" destId="{01926E36-04D9-4B0E-B893-C33F88986E7B}" srcOrd="0" destOrd="0" presId="urn:microsoft.com/office/officeart/2018/2/layout/IconLabelList"/>
    <dgm:cxn modelId="{62C964C5-FF3E-4D57-9A3D-FB9EAF080DC7}" type="presOf" srcId="{1D3E0A1E-C8D8-4170-9B87-6C275D86A02B}" destId="{F14AD716-802D-4453-99C5-5CF7737560FC}" srcOrd="0" destOrd="0" presId="urn:microsoft.com/office/officeart/2018/2/layout/IconLabelList"/>
    <dgm:cxn modelId="{68F885CF-FCF4-49DA-A35E-FA497D17CFD1}" type="presOf" srcId="{E856E4CD-75D3-4876-A25C-C324BCC2F057}" destId="{87A473D7-26B6-4018-B5FC-E281D7D377E3}" srcOrd="0" destOrd="0" presId="urn:microsoft.com/office/officeart/2018/2/layout/IconLabelList"/>
    <dgm:cxn modelId="{D24EA6D2-7027-4197-9FE0-CE9A15D63638}" srcId="{6F37968F-FAFF-48CE-BA4A-C669A9D1AA78}" destId="{8F851B77-7173-41E1-9A71-84FF29DA8CDA}" srcOrd="5" destOrd="0" parTransId="{68615D5B-E0D8-47DB-BDAD-3D282B8C317B}" sibTransId="{D0FB7E8E-9A34-496F-A471-A4C8176FAD24}"/>
    <dgm:cxn modelId="{8085FFF4-5CB8-4283-85C8-845831EC3C4F}" type="presOf" srcId="{CCA5E491-2909-4D3B-9D46-793052267292}" destId="{82CE8404-6764-4A16-83A9-39DB2A726C8D}" srcOrd="0" destOrd="0" presId="urn:microsoft.com/office/officeart/2018/2/layout/IconLabelList"/>
    <dgm:cxn modelId="{5AA23948-53F1-4C7A-96DF-126FFD3F17F8}" type="presParOf" srcId="{ABF89D66-4A97-4FDC-BCBF-A8C199DF7BCE}" destId="{CD2EA15A-47B3-4D43-A48F-FEA1BEA8AB8D}" srcOrd="0" destOrd="0" presId="urn:microsoft.com/office/officeart/2018/2/layout/IconLabelList"/>
    <dgm:cxn modelId="{86FA4497-D26E-46BD-AEE7-14C9F805EA11}" type="presParOf" srcId="{CD2EA15A-47B3-4D43-A48F-FEA1BEA8AB8D}" destId="{0809453F-5D35-41CF-AFCC-80194D9473EE}" srcOrd="0" destOrd="0" presId="urn:microsoft.com/office/officeart/2018/2/layout/IconLabelList"/>
    <dgm:cxn modelId="{BD84F5CA-5AFC-4EE7-8353-AA70B25B9D20}" type="presParOf" srcId="{CD2EA15A-47B3-4D43-A48F-FEA1BEA8AB8D}" destId="{387070E9-A468-49A1-BC0D-215D17676341}" srcOrd="1" destOrd="0" presId="urn:microsoft.com/office/officeart/2018/2/layout/IconLabelList"/>
    <dgm:cxn modelId="{06B59225-1823-41B2-9FF1-A854CC7E588A}" type="presParOf" srcId="{CD2EA15A-47B3-4D43-A48F-FEA1BEA8AB8D}" destId="{82CE8404-6764-4A16-83A9-39DB2A726C8D}" srcOrd="2" destOrd="0" presId="urn:microsoft.com/office/officeart/2018/2/layout/IconLabelList"/>
    <dgm:cxn modelId="{719FF83D-FDA0-4AAD-99A9-2A99694E3E5C}" type="presParOf" srcId="{ABF89D66-4A97-4FDC-BCBF-A8C199DF7BCE}" destId="{DA525B27-61AE-4E75-8E30-2F6D73C2A0D7}" srcOrd="1" destOrd="0" presId="urn:microsoft.com/office/officeart/2018/2/layout/IconLabelList"/>
    <dgm:cxn modelId="{219363DE-33D8-463B-8A33-F60A59F958CF}" type="presParOf" srcId="{ABF89D66-4A97-4FDC-BCBF-A8C199DF7BCE}" destId="{B0520187-419F-4E23-9C0D-59EC77434923}" srcOrd="2" destOrd="0" presId="urn:microsoft.com/office/officeart/2018/2/layout/IconLabelList"/>
    <dgm:cxn modelId="{788CB26D-9F05-4392-A875-44A659C08E76}" type="presParOf" srcId="{B0520187-419F-4E23-9C0D-59EC77434923}" destId="{AF99FC34-1D4E-431A-AA54-4634EB8326A0}" srcOrd="0" destOrd="0" presId="urn:microsoft.com/office/officeart/2018/2/layout/IconLabelList"/>
    <dgm:cxn modelId="{C2F19FC1-33FA-4EFD-874A-EE3CD659C481}" type="presParOf" srcId="{B0520187-419F-4E23-9C0D-59EC77434923}" destId="{12F65EB5-7FCE-412B-8BE4-293AAD326F00}" srcOrd="1" destOrd="0" presId="urn:microsoft.com/office/officeart/2018/2/layout/IconLabelList"/>
    <dgm:cxn modelId="{E2194112-9835-4DC5-A405-986940B8FF0C}" type="presParOf" srcId="{B0520187-419F-4E23-9C0D-59EC77434923}" destId="{8DF44989-F11F-4BD2-9AA0-F8E2F8A815CD}" srcOrd="2" destOrd="0" presId="urn:microsoft.com/office/officeart/2018/2/layout/IconLabelList"/>
    <dgm:cxn modelId="{CE69D304-6AED-420F-99E6-817FE1CE5883}" type="presParOf" srcId="{ABF89D66-4A97-4FDC-BCBF-A8C199DF7BCE}" destId="{4ED1DAD2-8D15-4141-BE15-8B020540B0E8}" srcOrd="3" destOrd="0" presId="urn:microsoft.com/office/officeart/2018/2/layout/IconLabelList"/>
    <dgm:cxn modelId="{9F3168D5-7742-453A-8645-6F8A5801A788}" type="presParOf" srcId="{ABF89D66-4A97-4FDC-BCBF-A8C199DF7BCE}" destId="{0187A2EB-50B1-447B-98A3-40DA6D9EA050}" srcOrd="4" destOrd="0" presId="urn:microsoft.com/office/officeart/2018/2/layout/IconLabelList"/>
    <dgm:cxn modelId="{B6CE9819-2432-4D89-A477-051E6FE965EF}" type="presParOf" srcId="{0187A2EB-50B1-447B-98A3-40DA6D9EA050}" destId="{74C79671-09E9-4135-91F5-3F0140D0691C}" srcOrd="0" destOrd="0" presId="urn:microsoft.com/office/officeart/2018/2/layout/IconLabelList"/>
    <dgm:cxn modelId="{92DB6E23-A56F-40E4-A179-E51F14649CA7}" type="presParOf" srcId="{0187A2EB-50B1-447B-98A3-40DA6D9EA050}" destId="{3F15A6E7-4BF4-4552-93FF-312A85CF48FA}" srcOrd="1" destOrd="0" presId="urn:microsoft.com/office/officeart/2018/2/layout/IconLabelList"/>
    <dgm:cxn modelId="{A3A77275-0F2A-4E9B-8D5D-362E26763B5D}" type="presParOf" srcId="{0187A2EB-50B1-447B-98A3-40DA6D9EA050}" destId="{C9BB3C44-12C8-4F86-A110-BCBB1F2E41CE}" srcOrd="2" destOrd="0" presId="urn:microsoft.com/office/officeart/2018/2/layout/IconLabelList"/>
    <dgm:cxn modelId="{F3DC6AE5-0DCF-4DA3-B281-39AC6CAABB64}" type="presParOf" srcId="{ABF89D66-4A97-4FDC-BCBF-A8C199DF7BCE}" destId="{827FE950-5571-48AB-9F8A-01EA31CA8067}" srcOrd="5" destOrd="0" presId="urn:microsoft.com/office/officeart/2018/2/layout/IconLabelList"/>
    <dgm:cxn modelId="{3B696D87-43BB-4C51-92FE-EC4C461641CC}" type="presParOf" srcId="{ABF89D66-4A97-4FDC-BCBF-A8C199DF7BCE}" destId="{4A34220B-DBA8-4879-948B-2BCC4C4A2C04}" srcOrd="6" destOrd="0" presId="urn:microsoft.com/office/officeart/2018/2/layout/IconLabelList"/>
    <dgm:cxn modelId="{5F7C279B-9DBD-4C08-88F4-1694A680F2DE}" type="presParOf" srcId="{4A34220B-DBA8-4879-948B-2BCC4C4A2C04}" destId="{247CB535-BF02-4F95-8A05-4F3FDEF3CEE6}" srcOrd="0" destOrd="0" presId="urn:microsoft.com/office/officeart/2018/2/layout/IconLabelList"/>
    <dgm:cxn modelId="{AFC0FA1C-09F6-45B5-B928-69832F32073E}" type="presParOf" srcId="{4A34220B-DBA8-4879-948B-2BCC4C4A2C04}" destId="{0DFF616C-3466-42AE-ADA9-4A2010490D80}" srcOrd="1" destOrd="0" presId="urn:microsoft.com/office/officeart/2018/2/layout/IconLabelList"/>
    <dgm:cxn modelId="{BC842456-F0CD-4203-A3AF-AA6B854CFD25}" type="presParOf" srcId="{4A34220B-DBA8-4879-948B-2BCC4C4A2C04}" destId="{A40A9ECD-CF4B-4BE0-A97D-D60D1FB1F9FB}" srcOrd="2" destOrd="0" presId="urn:microsoft.com/office/officeart/2018/2/layout/IconLabelList"/>
    <dgm:cxn modelId="{F1D556E7-1DFB-4E29-9D52-7D8E3A1665DD}" type="presParOf" srcId="{ABF89D66-4A97-4FDC-BCBF-A8C199DF7BCE}" destId="{47506DEF-C4E0-47F5-BB26-8DDF5418276D}" srcOrd="7" destOrd="0" presId="urn:microsoft.com/office/officeart/2018/2/layout/IconLabelList"/>
    <dgm:cxn modelId="{0D69179F-7CDF-48FB-BED1-8F7EF85608D2}" type="presParOf" srcId="{ABF89D66-4A97-4FDC-BCBF-A8C199DF7BCE}" destId="{4F8DC0EE-8FB4-4155-B5D2-C87663D47775}" srcOrd="8" destOrd="0" presId="urn:microsoft.com/office/officeart/2018/2/layout/IconLabelList"/>
    <dgm:cxn modelId="{84FE3FB0-7C0C-4483-BA73-29BEF5C4D3F4}" type="presParOf" srcId="{4F8DC0EE-8FB4-4155-B5D2-C87663D47775}" destId="{1FD93DA6-AE4D-460D-8418-FCAA3C7BF3E8}" srcOrd="0" destOrd="0" presId="urn:microsoft.com/office/officeart/2018/2/layout/IconLabelList"/>
    <dgm:cxn modelId="{ABACA365-1672-481C-AC61-45AB9190CE5D}" type="presParOf" srcId="{4F8DC0EE-8FB4-4155-B5D2-C87663D47775}" destId="{097910B5-0095-4C6A-B29C-8D24490090EA}" srcOrd="1" destOrd="0" presId="urn:microsoft.com/office/officeart/2018/2/layout/IconLabelList"/>
    <dgm:cxn modelId="{060F4179-61ED-4ED2-A8EF-828BE2FBA27D}" type="presParOf" srcId="{4F8DC0EE-8FB4-4155-B5D2-C87663D47775}" destId="{87A473D7-26B6-4018-B5FC-E281D7D377E3}" srcOrd="2" destOrd="0" presId="urn:microsoft.com/office/officeart/2018/2/layout/IconLabelList"/>
    <dgm:cxn modelId="{AD2B113B-0861-4AA6-B087-C8D8E57E1AD8}" type="presParOf" srcId="{ABF89D66-4A97-4FDC-BCBF-A8C199DF7BCE}" destId="{4D4CEFB1-C328-4EF8-AFA6-414390BDA274}" srcOrd="9" destOrd="0" presId="urn:microsoft.com/office/officeart/2018/2/layout/IconLabelList"/>
    <dgm:cxn modelId="{0AF9B7A5-762C-4270-AC17-39D62D003CF8}" type="presParOf" srcId="{ABF89D66-4A97-4FDC-BCBF-A8C199DF7BCE}" destId="{6B089779-DAA1-4DEE-AEA8-89FCABC4AF7D}" srcOrd="10" destOrd="0" presId="urn:microsoft.com/office/officeart/2018/2/layout/IconLabelList"/>
    <dgm:cxn modelId="{CADEAD23-4ACB-42D5-8131-CA0D97B51053}" type="presParOf" srcId="{6B089779-DAA1-4DEE-AEA8-89FCABC4AF7D}" destId="{0CA64A51-0DC4-4C61-AA21-8E5A1766A69A}" srcOrd="0" destOrd="0" presId="urn:microsoft.com/office/officeart/2018/2/layout/IconLabelList"/>
    <dgm:cxn modelId="{FFD107F8-5D20-4F2E-A2AC-B89A2038B0B8}" type="presParOf" srcId="{6B089779-DAA1-4DEE-AEA8-89FCABC4AF7D}" destId="{8C67F261-6EC7-4C19-888F-FEA84DACA6B1}" srcOrd="1" destOrd="0" presId="urn:microsoft.com/office/officeart/2018/2/layout/IconLabelList"/>
    <dgm:cxn modelId="{EF9679A6-9EFC-4454-9A57-92056BA321B2}" type="presParOf" srcId="{6B089779-DAA1-4DEE-AEA8-89FCABC4AF7D}" destId="{01926E36-04D9-4B0E-B893-C33F88986E7B}" srcOrd="2" destOrd="0" presId="urn:microsoft.com/office/officeart/2018/2/layout/IconLabelList"/>
    <dgm:cxn modelId="{6D2DBFA1-9626-41D9-AC84-CFB3683FC6D6}" type="presParOf" srcId="{ABF89D66-4A97-4FDC-BCBF-A8C199DF7BCE}" destId="{D2E1BF8A-D9E5-462B-8000-36728B81A2F5}" srcOrd="11" destOrd="0" presId="urn:microsoft.com/office/officeart/2018/2/layout/IconLabelList"/>
    <dgm:cxn modelId="{50B7C331-57E1-439F-BFCA-A53AC39FEBF7}" type="presParOf" srcId="{ABF89D66-4A97-4FDC-BCBF-A8C199DF7BCE}" destId="{258B918B-4659-4A6E-A5FD-6CCD84E35473}" srcOrd="12" destOrd="0" presId="urn:microsoft.com/office/officeart/2018/2/layout/IconLabelList"/>
    <dgm:cxn modelId="{8CDED331-6AED-4ED6-ACA6-0F63FE6F0131}" type="presParOf" srcId="{258B918B-4659-4A6E-A5FD-6CCD84E35473}" destId="{FF1B91E6-6B8B-4E7C-A019-0B3BDFB9CC54}" srcOrd="0" destOrd="0" presId="urn:microsoft.com/office/officeart/2018/2/layout/IconLabelList"/>
    <dgm:cxn modelId="{C82B44C4-DCA8-4640-A07B-3DD26000E515}" type="presParOf" srcId="{258B918B-4659-4A6E-A5FD-6CCD84E35473}" destId="{A6D0EEE3-721D-48D3-A3BA-D7FCB44E9273}" srcOrd="1" destOrd="0" presId="urn:microsoft.com/office/officeart/2018/2/layout/IconLabelList"/>
    <dgm:cxn modelId="{06EED37A-1233-4AE3-B456-72EBF5E6F235}" type="presParOf" srcId="{258B918B-4659-4A6E-A5FD-6CCD84E35473}" destId="{F14AD716-802D-4453-99C5-5CF7737560F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B60265-8B18-436F-84CC-5BA598E43B16}"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BC3D4A17-80A3-4EF8-991D-D4E2F91D4328}">
      <dgm:prSet/>
      <dgm:spPr/>
      <dgm:t>
        <a:bodyPr/>
        <a:lstStyle/>
        <a:p>
          <a:r>
            <a:rPr lang="en-GB" dirty="0"/>
            <a:t>The school has never doubted that it has been having a positive impact, </a:t>
          </a:r>
          <a:r>
            <a:rPr lang="en-GB" b="1" dirty="0"/>
            <a:t>which is not always measurable in the ways that we’re collecting data</a:t>
          </a:r>
          <a:r>
            <a:rPr lang="en-GB" dirty="0"/>
            <a:t>, necessarily. Maybe their attendance was always okay, but they were just very different around school and things like that. Or maybe their grades were okay but there were other issues that we encountered with them. So</a:t>
          </a:r>
          <a:r>
            <a:rPr lang="en-GB" b="1" dirty="0"/>
            <a:t>, I don’t think necessarily the tangible impact that we see in the life of the student, necessarily reflects in the data that we collect </a:t>
          </a:r>
          <a:r>
            <a:rPr lang="en-GB" dirty="0"/>
            <a:t>but it is recognised, and it is seen, and it’s noted that the students do spend far less time in places like PAC [exclusion in school] and exclusion meetings and things like that. (Music leader) </a:t>
          </a:r>
          <a:endParaRPr lang="en-US" dirty="0"/>
        </a:p>
      </dgm:t>
    </dgm:pt>
    <dgm:pt modelId="{D25422F0-7AA2-443D-9E49-56E70E30CD21}" type="parTrans" cxnId="{969A612B-5400-47C0-8304-241E8A3AA0C8}">
      <dgm:prSet/>
      <dgm:spPr/>
      <dgm:t>
        <a:bodyPr/>
        <a:lstStyle/>
        <a:p>
          <a:endParaRPr lang="en-US"/>
        </a:p>
      </dgm:t>
    </dgm:pt>
    <dgm:pt modelId="{E6713727-6143-40FC-92B6-0C1F3351AE4A}" type="sibTrans" cxnId="{969A612B-5400-47C0-8304-241E8A3AA0C8}">
      <dgm:prSet/>
      <dgm:spPr/>
      <dgm:t>
        <a:bodyPr/>
        <a:lstStyle/>
        <a:p>
          <a:endParaRPr lang="en-US"/>
        </a:p>
      </dgm:t>
    </dgm:pt>
    <dgm:pt modelId="{EBE01BE3-58F6-4A12-A498-E03B3EF56DB8}">
      <dgm:prSet/>
      <dgm:spPr/>
      <dgm:t>
        <a:bodyPr/>
        <a:lstStyle/>
        <a:p>
          <a:r>
            <a:rPr lang="en-GB"/>
            <a:t>And the issue was that none of them </a:t>
          </a:r>
          <a:r>
            <a:rPr lang="en-GB" b="1"/>
            <a:t>had progressed enough to access the new spec of GCSE music</a:t>
          </a:r>
          <a:r>
            <a:rPr lang="en-GB"/>
            <a:t>. (Music leader) </a:t>
          </a:r>
          <a:endParaRPr lang="en-US"/>
        </a:p>
      </dgm:t>
    </dgm:pt>
    <dgm:pt modelId="{5F2E870F-F484-420C-8C87-0CBA4C5829F0}" type="parTrans" cxnId="{D4460BC8-94D8-4966-B484-3B966DC99A1F}">
      <dgm:prSet/>
      <dgm:spPr/>
      <dgm:t>
        <a:bodyPr/>
        <a:lstStyle/>
        <a:p>
          <a:endParaRPr lang="en-US"/>
        </a:p>
      </dgm:t>
    </dgm:pt>
    <dgm:pt modelId="{929C376B-DF98-4644-80B1-B1050096713A}" type="sibTrans" cxnId="{D4460BC8-94D8-4966-B484-3B966DC99A1F}">
      <dgm:prSet/>
      <dgm:spPr/>
      <dgm:t>
        <a:bodyPr/>
        <a:lstStyle/>
        <a:p>
          <a:endParaRPr lang="en-US"/>
        </a:p>
      </dgm:t>
    </dgm:pt>
    <dgm:pt modelId="{A9A71CAE-D868-476A-B7E6-3FC941579123}">
      <dgm:prSet/>
      <dgm:spPr/>
      <dgm:t>
        <a:bodyPr/>
        <a:lstStyle/>
        <a:p>
          <a:r>
            <a:rPr lang="en-GB"/>
            <a:t>Usually in school we very much have certain skills we need to cover, get certain grades and it is very much </a:t>
          </a:r>
          <a:r>
            <a:rPr lang="en-GB" b="1"/>
            <a:t>target driven</a:t>
          </a:r>
          <a:r>
            <a:rPr lang="en-GB"/>
            <a:t>. Whereas this is far more looking at the individual needs of the children’ (Teacher) </a:t>
          </a:r>
          <a:endParaRPr lang="en-US"/>
        </a:p>
      </dgm:t>
    </dgm:pt>
    <dgm:pt modelId="{8CCCAE80-F214-4CEB-8EDF-7ED23E121F3F}" type="parTrans" cxnId="{39C0444F-C1CC-4DC5-B480-C59CA376AFE8}">
      <dgm:prSet/>
      <dgm:spPr/>
      <dgm:t>
        <a:bodyPr/>
        <a:lstStyle/>
        <a:p>
          <a:endParaRPr lang="en-US"/>
        </a:p>
      </dgm:t>
    </dgm:pt>
    <dgm:pt modelId="{C47AA945-858B-4D6A-8593-1155851C2915}" type="sibTrans" cxnId="{39C0444F-C1CC-4DC5-B480-C59CA376AFE8}">
      <dgm:prSet/>
      <dgm:spPr/>
      <dgm:t>
        <a:bodyPr/>
        <a:lstStyle/>
        <a:p>
          <a:endParaRPr lang="en-US"/>
        </a:p>
      </dgm:t>
    </dgm:pt>
    <dgm:pt modelId="{885F5FED-7CEC-4DCF-B18E-A781844C5536}" type="pres">
      <dgm:prSet presAssocID="{2DB60265-8B18-436F-84CC-5BA598E43B16}" presName="root" presStyleCnt="0">
        <dgm:presLayoutVars>
          <dgm:dir/>
          <dgm:resizeHandles val="exact"/>
        </dgm:presLayoutVars>
      </dgm:prSet>
      <dgm:spPr/>
    </dgm:pt>
    <dgm:pt modelId="{FC0AE9D9-981F-4155-8430-9CD569FB6033}" type="pres">
      <dgm:prSet presAssocID="{BC3D4A17-80A3-4EF8-991D-D4E2F91D4328}" presName="compNode" presStyleCnt="0"/>
      <dgm:spPr/>
    </dgm:pt>
    <dgm:pt modelId="{2D6C2BC1-11C1-4C9F-8D78-82B83CBC0ECB}" type="pres">
      <dgm:prSet presAssocID="{BC3D4A17-80A3-4EF8-991D-D4E2F91D4328}" presName="bgRect" presStyleLbl="bgShp" presStyleIdx="0" presStyleCnt="3"/>
      <dgm:spPr/>
    </dgm:pt>
    <dgm:pt modelId="{B129592F-44CD-416B-BC9C-C24774B5E474}" type="pres">
      <dgm:prSet presAssocID="{BC3D4A17-80A3-4EF8-991D-D4E2F91D432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B929AFDF-EE97-403F-AC71-442DA1267A44}" type="pres">
      <dgm:prSet presAssocID="{BC3D4A17-80A3-4EF8-991D-D4E2F91D4328}" presName="spaceRect" presStyleCnt="0"/>
      <dgm:spPr/>
    </dgm:pt>
    <dgm:pt modelId="{4F826737-874C-45CF-829C-60E74BFC6D46}" type="pres">
      <dgm:prSet presAssocID="{BC3D4A17-80A3-4EF8-991D-D4E2F91D4328}" presName="parTx" presStyleLbl="revTx" presStyleIdx="0" presStyleCnt="3">
        <dgm:presLayoutVars>
          <dgm:chMax val="0"/>
          <dgm:chPref val="0"/>
        </dgm:presLayoutVars>
      </dgm:prSet>
      <dgm:spPr/>
    </dgm:pt>
    <dgm:pt modelId="{DB7F441F-AB72-47D5-AE7B-B5C8AC901B61}" type="pres">
      <dgm:prSet presAssocID="{E6713727-6143-40FC-92B6-0C1F3351AE4A}" presName="sibTrans" presStyleCnt="0"/>
      <dgm:spPr/>
    </dgm:pt>
    <dgm:pt modelId="{3B8104BA-FA63-4E8A-92E7-9696DE390D2B}" type="pres">
      <dgm:prSet presAssocID="{EBE01BE3-58F6-4A12-A498-E03B3EF56DB8}" presName="compNode" presStyleCnt="0"/>
      <dgm:spPr/>
    </dgm:pt>
    <dgm:pt modelId="{22DA0CD5-E0BF-4F24-A4F9-D57794D0D247}" type="pres">
      <dgm:prSet presAssocID="{EBE01BE3-58F6-4A12-A498-E03B3EF56DB8}" presName="bgRect" presStyleLbl="bgShp" presStyleIdx="1" presStyleCnt="3"/>
      <dgm:spPr/>
    </dgm:pt>
    <dgm:pt modelId="{0DCBE208-B888-4A94-A0FC-219443745C2D}" type="pres">
      <dgm:prSet presAssocID="{EBE01BE3-58F6-4A12-A498-E03B3EF56D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sic Notes"/>
        </a:ext>
      </dgm:extLst>
    </dgm:pt>
    <dgm:pt modelId="{C6B0C145-66DF-46D7-8734-5557FB7897B1}" type="pres">
      <dgm:prSet presAssocID="{EBE01BE3-58F6-4A12-A498-E03B3EF56DB8}" presName="spaceRect" presStyleCnt="0"/>
      <dgm:spPr/>
    </dgm:pt>
    <dgm:pt modelId="{2F0270E0-A0E0-49FF-8C1F-64D07E33F4E8}" type="pres">
      <dgm:prSet presAssocID="{EBE01BE3-58F6-4A12-A498-E03B3EF56DB8}" presName="parTx" presStyleLbl="revTx" presStyleIdx="1" presStyleCnt="3">
        <dgm:presLayoutVars>
          <dgm:chMax val="0"/>
          <dgm:chPref val="0"/>
        </dgm:presLayoutVars>
      </dgm:prSet>
      <dgm:spPr/>
    </dgm:pt>
    <dgm:pt modelId="{5AD5145D-90D2-4849-8A2B-94C62EC0DE3E}" type="pres">
      <dgm:prSet presAssocID="{929C376B-DF98-4644-80B1-B1050096713A}" presName="sibTrans" presStyleCnt="0"/>
      <dgm:spPr/>
    </dgm:pt>
    <dgm:pt modelId="{78D8FECF-880A-4A1E-A708-3EEDFD0D5F69}" type="pres">
      <dgm:prSet presAssocID="{A9A71CAE-D868-476A-B7E6-3FC941579123}" presName="compNode" presStyleCnt="0"/>
      <dgm:spPr/>
    </dgm:pt>
    <dgm:pt modelId="{82BCB4A7-FB3E-41B7-93CF-3236387C6241}" type="pres">
      <dgm:prSet presAssocID="{A9A71CAE-D868-476A-B7E6-3FC941579123}" presName="bgRect" presStyleLbl="bgShp" presStyleIdx="2" presStyleCnt="3"/>
      <dgm:spPr/>
    </dgm:pt>
    <dgm:pt modelId="{3BCBFA2C-D84B-46AF-AFD8-F71701283699}" type="pres">
      <dgm:prSet presAssocID="{A9A71CAE-D868-476A-B7E6-3FC94157912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BC881A21-9F76-4265-8C57-00BC93A72349}" type="pres">
      <dgm:prSet presAssocID="{A9A71CAE-D868-476A-B7E6-3FC941579123}" presName="spaceRect" presStyleCnt="0"/>
      <dgm:spPr/>
    </dgm:pt>
    <dgm:pt modelId="{0139AA4D-B0D0-45A4-9C8E-39BCD0003205}" type="pres">
      <dgm:prSet presAssocID="{A9A71CAE-D868-476A-B7E6-3FC941579123}" presName="parTx" presStyleLbl="revTx" presStyleIdx="2" presStyleCnt="3">
        <dgm:presLayoutVars>
          <dgm:chMax val="0"/>
          <dgm:chPref val="0"/>
        </dgm:presLayoutVars>
      </dgm:prSet>
      <dgm:spPr/>
    </dgm:pt>
  </dgm:ptLst>
  <dgm:cxnLst>
    <dgm:cxn modelId="{969A612B-5400-47C0-8304-241E8A3AA0C8}" srcId="{2DB60265-8B18-436F-84CC-5BA598E43B16}" destId="{BC3D4A17-80A3-4EF8-991D-D4E2F91D4328}" srcOrd="0" destOrd="0" parTransId="{D25422F0-7AA2-443D-9E49-56E70E30CD21}" sibTransId="{E6713727-6143-40FC-92B6-0C1F3351AE4A}"/>
    <dgm:cxn modelId="{39C0444F-C1CC-4DC5-B480-C59CA376AFE8}" srcId="{2DB60265-8B18-436F-84CC-5BA598E43B16}" destId="{A9A71CAE-D868-476A-B7E6-3FC941579123}" srcOrd="2" destOrd="0" parTransId="{8CCCAE80-F214-4CEB-8EDF-7ED23E121F3F}" sibTransId="{C47AA945-858B-4D6A-8593-1155851C2915}"/>
    <dgm:cxn modelId="{2C314156-41C0-4127-8BE6-BB6C9FCB17A2}" type="presOf" srcId="{EBE01BE3-58F6-4A12-A498-E03B3EF56DB8}" destId="{2F0270E0-A0E0-49FF-8C1F-64D07E33F4E8}" srcOrd="0" destOrd="0" presId="urn:microsoft.com/office/officeart/2018/2/layout/IconVerticalSolidList"/>
    <dgm:cxn modelId="{D4460BC8-94D8-4966-B484-3B966DC99A1F}" srcId="{2DB60265-8B18-436F-84CC-5BA598E43B16}" destId="{EBE01BE3-58F6-4A12-A498-E03B3EF56DB8}" srcOrd="1" destOrd="0" parTransId="{5F2E870F-F484-420C-8C87-0CBA4C5829F0}" sibTransId="{929C376B-DF98-4644-80B1-B1050096713A}"/>
    <dgm:cxn modelId="{C3C7D3CD-B934-456C-AE9E-77CDFA341998}" type="presOf" srcId="{BC3D4A17-80A3-4EF8-991D-D4E2F91D4328}" destId="{4F826737-874C-45CF-829C-60E74BFC6D46}" srcOrd="0" destOrd="0" presId="urn:microsoft.com/office/officeart/2018/2/layout/IconVerticalSolidList"/>
    <dgm:cxn modelId="{3AC1C0D0-5C41-41AC-857F-016BE9CFE15F}" type="presOf" srcId="{A9A71CAE-D868-476A-B7E6-3FC941579123}" destId="{0139AA4D-B0D0-45A4-9C8E-39BCD0003205}" srcOrd="0" destOrd="0" presId="urn:microsoft.com/office/officeart/2018/2/layout/IconVerticalSolidList"/>
    <dgm:cxn modelId="{5099B9E4-E802-4A55-84AE-1B411E4EF596}" type="presOf" srcId="{2DB60265-8B18-436F-84CC-5BA598E43B16}" destId="{885F5FED-7CEC-4DCF-B18E-A781844C5536}" srcOrd="0" destOrd="0" presId="urn:microsoft.com/office/officeart/2018/2/layout/IconVerticalSolidList"/>
    <dgm:cxn modelId="{36985955-EA06-4326-87E0-F171CA13517D}" type="presParOf" srcId="{885F5FED-7CEC-4DCF-B18E-A781844C5536}" destId="{FC0AE9D9-981F-4155-8430-9CD569FB6033}" srcOrd="0" destOrd="0" presId="urn:microsoft.com/office/officeart/2018/2/layout/IconVerticalSolidList"/>
    <dgm:cxn modelId="{DEC23666-FC02-4005-A0BC-74FA14E59312}" type="presParOf" srcId="{FC0AE9D9-981F-4155-8430-9CD569FB6033}" destId="{2D6C2BC1-11C1-4C9F-8D78-82B83CBC0ECB}" srcOrd="0" destOrd="0" presId="urn:microsoft.com/office/officeart/2018/2/layout/IconVerticalSolidList"/>
    <dgm:cxn modelId="{ADA8585C-91DA-4CA9-A353-7ADE7A32D6C9}" type="presParOf" srcId="{FC0AE9D9-981F-4155-8430-9CD569FB6033}" destId="{B129592F-44CD-416B-BC9C-C24774B5E474}" srcOrd="1" destOrd="0" presId="urn:microsoft.com/office/officeart/2018/2/layout/IconVerticalSolidList"/>
    <dgm:cxn modelId="{8E4474E4-855F-45EC-90B5-96E2249E5A47}" type="presParOf" srcId="{FC0AE9D9-981F-4155-8430-9CD569FB6033}" destId="{B929AFDF-EE97-403F-AC71-442DA1267A44}" srcOrd="2" destOrd="0" presId="urn:microsoft.com/office/officeart/2018/2/layout/IconVerticalSolidList"/>
    <dgm:cxn modelId="{C19CABCA-56D0-4B30-A301-FC4644E71F22}" type="presParOf" srcId="{FC0AE9D9-981F-4155-8430-9CD569FB6033}" destId="{4F826737-874C-45CF-829C-60E74BFC6D46}" srcOrd="3" destOrd="0" presId="urn:microsoft.com/office/officeart/2018/2/layout/IconVerticalSolidList"/>
    <dgm:cxn modelId="{27423F63-3ABA-429F-8EF4-27680742227B}" type="presParOf" srcId="{885F5FED-7CEC-4DCF-B18E-A781844C5536}" destId="{DB7F441F-AB72-47D5-AE7B-B5C8AC901B61}" srcOrd="1" destOrd="0" presId="urn:microsoft.com/office/officeart/2018/2/layout/IconVerticalSolidList"/>
    <dgm:cxn modelId="{E7029974-7604-41B5-8C47-9C6057E33B41}" type="presParOf" srcId="{885F5FED-7CEC-4DCF-B18E-A781844C5536}" destId="{3B8104BA-FA63-4E8A-92E7-9696DE390D2B}" srcOrd="2" destOrd="0" presId="urn:microsoft.com/office/officeart/2018/2/layout/IconVerticalSolidList"/>
    <dgm:cxn modelId="{7774FAA3-07F9-4820-B4E7-C5C621A1A7ED}" type="presParOf" srcId="{3B8104BA-FA63-4E8A-92E7-9696DE390D2B}" destId="{22DA0CD5-E0BF-4F24-A4F9-D57794D0D247}" srcOrd="0" destOrd="0" presId="urn:microsoft.com/office/officeart/2018/2/layout/IconVerticalSolidList"/>
    <dgm:cxn modelId="{DEEEA6C7-7472-42C5-B1B4-8E5FCD998965}" type="presParOf" srcId="{3B8104BA-FA63-4E8A-92E7-9696DE390D2B}" destId="{0DCBE208-B888-4A94-A0FC-219443745C2D}" srcOrd="1" destOrd="0" presId="urn:microsoft.com/office/officeart/2018/2/layout/IconVerticalSolidList"/>
    <dgm:cxn modelId="{9AFEB9C6-5F4F-4801-9756-D30FCA8E38DD}" type="presParOf" srcId="{3B8104BA-FA63-4E8A-92E7-9696DE390D2B}" destId="{C6B0C145-66DF-46D7-8734-5557FB7897B1}" srcOrd="2" destOrd="0" presId="urn:microsoft.com/office/officeart/2018/2/layout/IconVerticalSolidList"/>
    <dgm:cxn modelId="{F71DC755-C6A1-4146-A24F-B8CCB436DD62}" type="presParOf" srcId="{3B8104BA-FA63-4E8A-92E7-9696DE390D2B}" destId="{2F0270E0-A0E0-49FF-8C1F-64D07E33F4E8}" srcOrd="3" destOrd="0" presId="urn:microsoft.com/office/officeart/2018/2/layout/IconVerticalSolidList"/>
    <dgm:cxn modelId="{DD0502BA-AED3-4306-850C-82C27D53199B}" type="presParOf" srcId="{885F5FED-7CEC-4DCF-B18E-A781844C5536}" destId="{5AD5145D-90D2-4849-8A2B-94C62EC0DE3E}" srcOrd="3" destOrd="0" presId="urn:microsoft.com/office/officeart/2018/2/layout/IconVerticalSolidList"/>
    <dgm:cxn modelId="{4A23C91A-24E8-46F6-BFA6-07E2DA1A8C94}" type="presParOf" srcId="{885F5FED-7CEC-4DCF-B18E-A781844C5536}" destId="{78D8FECF-880A-4A1E-A708-3EEDFD0D5F69}" srcOrd="4" destOrd="0" presId="urn:microsoft.com/office/officeart/2018/2/layout/IconVerticalSolidList"/>
    <dgm:cxn modelId="{A62C780B-C739-4A99-944F-E76BAF41EF10}" type="presParOf" srcId="{78D8FECF-880A-4A1E-A708-3EEDFD0D5F69}" destId="{82BCB4A7-FB3E-41B7-93CF-3236387C6241}" srcOrd="0" destOrd="0" presId="urn:microsoft.com/office/officeart/2018/2/layout/IconVerticalSolidList"/>
    <dgm:cxn modelId="{983EAF9E-CEE8-4965-9A7B-58E03A9F3D8E}" type="presParOf" srcId="{78D8FECF-880A-4A1E-A708-3EEDFD0D5F69}" destId="{3BCBFA2C-D84B-46AF-AFD8-F71701283699}" srcOrd="1" destOrd="0" presId="urn:microsoft.com/office/officeart/2018/2/layout/IconVerticalSolidList"/>
    <dgm:cxn modelId="{F60A8B00-41B6-4073-AE7C-92FAF6E2131A}" type="presParOf" srcId="{78D8FECF-880A-4A1E-A708-3EEDFD0D5F69}" destId="{BC881A21-9F76-4265-8C57-00BC93A72349}" srcOrd="2" destOrd="0" presId="urn:microsoft.com/office/officeart/2018/2/layout/IconVerticalSolidList"/>
    <dgm:cxn modelId="{43DF3777-B332-45B4-B189-5F54AE0872AC}" type="presParOf" srcId="{78D8FECF-880A-4A1E-A708-3EEDFD0D5F69}" destId="{0139AA4D-B0D0-45A4-9C8E-39BCD000320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58B9A9-B7D1-436E-8D58-3CB025F55950}" type="doc">
      <dgm:prSet loTypeId="urn:microsoft.com/office/officeart/2016/7/layout/RepeatingBendingProcessNew" loCatId="process" qsTypeId="urn:microsoft.com/office/officeart/2005/8/quickstyle/simple4" qsCatId="simple" csTypeId="urn:microsoft.com/office/officeart/2005/8/colors/accent2_2" csCatId="accent2"/>
      <dgm:spPr/>
      <dgm:t>
        <a:bodyPr/>
        <a:lstStyle/>
        <a:p>
          <a:endParaRPr lang="en-US"/>
        </a:p>
      </dgm:t>
    </dgm:pt>
    <dgm:pt modelId="{E52ED91D-4135-4497-A027-6593DCC7B353}">
      <dgm:prSet/>
      <dgm:spPr/>
      <dgm:t>
        <a:bodyPr/>
        <a:lstStyle/>
        <a:p>
          <a:r>
            <a:rPr lang="en-GB"/>
            <a:t>Retain enough flexibility to allow participation and engagement alongside learning and progress </a:t>
          </a:r>
          <a:endParaRPr lang="en-US"/>
        </a:p>
      </dgm:t>
    </dgm:pt>
    <dgm:pt modelId="{BEBBCAB4-8A59-4EE5-B0C5-C1FFD51C31C1}" type="parTrans" cxnId="{5A20EDB0-37BD-4F55-A529-A73E6DD1875B}">
      <dgm:prSet/>
      <dgm:spPr/>
      <dgm:t>
        <a:bodyPr/>
        <a:lstStyle/>
        <a:p>
          <a:endParaRPr lang="en-US"/>
        </a:p>
      </dgm:t>
    </dgm:pt>
    <dgm:pt modelId="{80A6345F-F125-474C-BF06-9A095942215A}" type="sibTrans" cxnId="{5A20EDB0-37BD-4F55-A529-A73E6DD1875B}">
      <dgm:prSet/>
      <dgm:spPr/>
      <dgm:t>
        <a:bodyPr/>
        <a:lstStyle/>
        <a:p>
          <a:endParaRPr lang="en-US"/>
        </a:p>
      </dgm:t>
    </dgm:pt>
    <dgm:pt modelId="{1690B58D-9D3C-41F0-ABE7-6E6D33BA8FFC}">
      <dgm:prSet/>
      <dgm:spPr/>
      <dgm:t>
        <a:bodyPr/>
        <a:lstStyle/>
        <a:p>
          <a:r>
            <a:rPr lang="en-GB"/>
            <a:t>Draw on young people’s existing musical tastes to ignite a passion for classroom music, and enable them to have ownership over their musical journeys </a:t>
          </a:r>
          <a:endParaRPr lang="en-US"/>
        </a:p>
      </dgm:t>
    </dgm:pt>
    <dgm:pt modelId="{B7B86CA4-F353-42DD-9291-CA78BA71F062}" type="parTrans" cxnId="{9A7BF5C8-696E-4EC6-A1F9-9DC0A1C3FEC1}">
      <dgm:prSet/>
      <dgm:spPr/>
      <dgm:t>
        <a:bodyPr/>
        <a:lstStyle/>
        <a:p>
          <a:endParaRPr lang="en-US"/>
        </a:p>
      </dgm:t>
    </dgm:pt>
    <dgm:pt modelId="{AA0BA801-A59E-4682-B655-82853C58279A}" type="sibTrans" cxnId="{9A7BF5C8-696E-4EC6-A1F9-9DC0A1C3FEC1}">
      <dgm:prSet/>
      <dgm:spPr/>
      <dgm:t>
        <a:bodyPr/>
        <a:lstStyle/>
        <a:p>
          <a:endParaRPr lang="en-US"/>
        </a:p>
      </dgm:t>
    </dgm:pt>
    <dgm:pt modelId="{3C3603B7-83AD-4DF6-AFDF-70E8080AD211}">
      <dgm:prSet/>
      <dgm:spPr/>
      <dgm:t>
        <a:bodyPr/>
        <a:lstStyle/>
        <a:p>
          <a:r>
            <a:rPr lang="en-GB"/>
            <a:t>Be designed to standalone, i.e. are not written solely as a pathway into Key Stage 4 </a:t>
          </a:r>
          <a:endParaRPr lang="en-US"/>
        </a:p>
      </dgm:t>
    </dgm:pt>
    <dgm:pt modelId="{B915C5FB-C7EB-4F09-B43C-80DFC01963C6}" type="parTrans" cxnId="{015EE105-C73D-4785-A718-27EC924FCE44}">
      <dgm:prSet/>
      <dgm:spPr/>
      <dgm:t>
        <a:bodyPr/>
        <a:lstStyle/>
        <a:p>
          <a:endParaRPr lang="en-US"/>
        </a:p>
      </dgm:t>
    </dgm:pt>
    <dgm:pt modelId="{1D4E076D-F2C4-46E0-9AB5-124F922CCC01}" type="sibTrans" cxnId="{015EE105-C73D-4785-A718-27EC924FCE44}">
      <dgm:prSet/>
      <dgm:spPr/>
      <dgm:t>
        <a:bodyPr/>
        <a:lstStyle/>
        <a:p>
          <a:endParaRPr lang="en-US"/>
        </a:p>
      </dgm:t>
    </dgm:pt>
    <dgm:pt modelId="{22551846-6983-4BF4-8EC2-192EE68EF038}">
      <dgm:prSet/>
      <dgm:spPr/>
      <dgm:t>
        <a:bodyPr/>
        <a:lstStyle/>
        <a:p>
          <a:r>
            <a:rPr lang="en-GB"/>
            <a:t>Exploit the aspects of making music that promote social and emotional wellbeing </a:t>
          </a:r>
          <a:endParaRPr lang="en-US"/>
        </a:p>
      </dgm:t>
    </dgm:pt>
    <dgm:pt modelId="{7987CB57-8F7D-492A-9AE5-0AB0D877E365}" type="parTrans" cxnId="{5A8B56C5-FBB0-43C2-8248-51D299D2B7DB}">
      <dgm:prSet/>
      <dgm:spPr/>
      <dgm:t>
        <a:bodyPr/>
        <a:lstStyle/>
        <a:p>
          <a:endParaRPr lang="en-US"/>
        </a:p>
      </dgm:t>
    </dgm:pt>
    <dgm:pt modelId="{3B1BFB43-2E4C-471A-924D-D0DCD992EF6B}" type="sibTrans" cxnId="{5A8B56C5-FBB0-43C2-8248-51D299D2B7DB}">
      <dgm:prSet/>
      <dgm:spPr/>
      <dgm:t>
        <a:bodyPr/>
        <a:lstStyle/>
        <a:p>
          <a:endParaRPr lang="en-US"/>
        </a:p>
      </dgm:t>
    </dgm:pt>
    <dgm:pt modelId="{3EAC298A-10FF-43C1-818F-599160D136A4}">
      <dgm:prSet/>
      <dgm:spPr/>
      <dgm:t>
        <a:bodyPr/>
        <a:lstStyle/>
        <a:p>
          <a:r>
            <a:rPr lang="en-GB"/>
            <a:t>Be future-facing – helping to develop the skills that young people will need for a future music industry for those who wish to pursue that route. </a:t>
          </a:r>
          <a:endParaRPr lang="en-US"/>
        </a:p>
      </dgm:t>
    </dgm:pt>
    <dgm:pt modelId="{BFF4CEB6-F845-42D9-B853-E3DDCD9242AB}" type="parTrans" cxnId="{21070806-5B36-4225-9994-9CBEF2E6A15A}">
      <dgm:prSet/>
      <dgm:spPr/>
      <dgm:t>
        <a:bodyPr/>
        <a:lstStyle/>
        <a:p>
          <a:endParaRPr lang="en-US"/>
        </a:p>
      </dgm:t>
    </dgm:pt>
    <dgm:pt modelId="{F833FF56-3F98-42E0-9D74-DC6AD427A87E}" type="sibTrans" cxnId="{21070806-5B36-4225-9994-9CBEF2E6A15A}">
      <dgm:prSet/>
      <dgm:spPr/>
      <dgm:t>
        <a:bodyPr/>
        <a:lstStyle/>
        <a:p>
          <a:endParaRPr lang="en-US"/>
        </a:p>
      </dgm:t>
    </dgm:pt>
    <dgm:pt modelId="{8467113B-1988-4A21-9892-F3F2CDD9B89D}" type="pres">
      <dgm:prSet presAssocID="{3B58B9A9-B7D1-436E-8D58-3CB025F55950}" presName="Name0" presStyleCnt="0">
        <dgm:presLayoutVars>
          <dgm:dir/>
          <dgm:resizeHandles val="exact"/>
        </dgm:presLayoutVars>
      </dgm:prSet>
      <dgm:spPr/>
    </dgm:pt>
    <dgm:pt modelId="{F2122D1B-C5B6-4595-94F0-19C476CA6F87}" type="pres">
      <dgm:prSet presAssocID="{E52ED91D-4135-4497-A027-6593DCC7B353}" presName="node" presStyleLbl="node1" presStyleIdx="0" presStyleCnt="5">
        <dgm:presLayoutVars>
          <dgm:bulletEnabled val="1"/>
        </dgm:presLayoutVars>
      </dgm:prSet>
      <dgm:spPr/>
    </dgm:pt>
    <dgm:pt modelId="{8F9129F4-94AD-4A9E-9013-297B9083008F}" type="pres">
      <dgm:prSet presAssocID="{80A6345F-F125-474C-BF06-9A095942215A}" presName="sibTrans" presStyleLbl="sibTrans1D1" presStyleIdx="0" presStyleCnt="4"/>
      <dgm:spPr/>
    </dgm:pt>
    <dgm:pt modelId="{79ABFC31-3012-425B-BA80-DD2A3A4A4B01}" type="pres">
      <dgm:prSet presAssocID="{80A6345F-F125-474C-BF06-9A095942215A}" presName="connectorText" presStyleLbl="sibTrans1D1" presStyleIdx="0" presStyleCnt="4"/>
      <dgm:spPr/>
    </dgm:pt>
    <dgm:pt modelId="{0B69230C-D5CC-40AD-9309-E4E2B2435E84}" type="pres">
      <dgm:prSet presAssocID="{1690B58D-9D3C-41F0-ABE7-6E6D33BA8FFC}" presName="node" presStyleLbl="node1" presStyleIdx="1" presStyleCnt="5">
        <dgm:presLayoutVars>
          <dgm:bulletEnabled val="1"/>
        </dgm:presLayoutVars>
      </dgm:prSet>
      <dgm:spPr/>
    </dgm:pt>
    <dgm:pt modelId="{88E1A167-039A-427A-8302-903D9B7111E2}" type="pres">
      <dgm:prSet presAssocID="{AA0BA801-A59E-4682-B655-82853C58279A}" presName="sibTrans" presStyleLbl="sibTrans1D1" presStyleIdx="1" presStyleCnt="4"/>
      <dgm:spPr/>
    </dgm:pt>
    <dgm:pt modelId="{9D7A756E-3B68-4BA5-974A-2A3B50102EA1}" type="pres">
      <dgm:prSet presAssocID="{AA0BA801-A59E-4682-B655-82853C58279A}" presName="connectorText" presStyleLbl="sibTrans1D1" presStyleIdx="1" presStyleCnt="4"/>
      <dgm:spPr/>
    </dgm:pt>
    <dgm:pt modelId="{0CBA7B44-D258-47D6-8941-EB72E201441A}" type="pres">
      <dgm:prSet presAssocID="{3C3603B7-83AD-4DF6-AFDF-70E8080AD211}" presName="node" presStyleLbl="node1" presStyleIdx="2" presStyleCnt="5">
        <dgm:presLayoutVars>
          <dgm:bulletEnabled val="1"/>
        </dgm:presLayoutVars>
      </dgm:prSet>
      <dgm:spPr/>
    </dgm:pt>
    <dgm:pt modelId="{3A92CFEC-6759-4C8E-BC76-033C10A1599F}" type="pres">
      <dgm:prSet presAssocID="{1D4E076D-F2C4-46E0-9AB5-124F922CCC01}" presName="sibTrans" presStyleLbl="sibTrans1D1" presStyleIdx="2" presStyleCnt="4"/>
      <dgm:spPr/>
    </dgm:pt>
    <dgm:pt modelId="{BE25A0C5-EEC8-4E7B-9DD5-37426ED52578}" type="pres">
      <dgm:prSet presAssocID="{1D4E076D-F2C4-46E0-9AB5-124F922CCC01}" presName="connectorText" presStyleLbl="sibTrans1D1" presStyleIdx="2" presStyleCnt="4"/>
      <dgm:spPr/>
    </dgm:pt>
    <dgm:pt modelId="{960CA513-B162-491D-B97F-9F4D414EA3BB}" type="pres">
      <dgm:prSet presAssocID="{22551846-6983-4BF4-8EC2-192EE68EF038}" presName="node" presStyleLbl="node1" presStyleIdx="3" presStyleCnt="5">
        <dgm:presLayoutVars>
          <dgm:bulletEnabled val="1"/>
        </dgm:presLayoutVars>
      </dgm:prSet>
      <dgm:spPr/>
    </dgm:pt>
    <dgm:pt modelId="{EFF0B3FC-2DF5-4799-8C0E-2174464F537A}" type="pres">
      <dgm:prSet presAssocID="{3B1BFB43-2E4C-471A-924D-D0DCD992EF6B}" presName="sibTrans" presStyleLbl="sibTrans1D1" presStyleIdx="3" presStyleCnt="4"/>
      <dgm:spPr/>
    </dgm:pt>
    <dgm:pt modelId="{6968F984-4ED0-4062-97BA-4BF11B2B37D1}" type="pres">
      <dgm:prSet presAssocID="{3B1BFB43-2E4C-471A-924D-D0DCD992EF6B}" presName="connectorText" presStyleLbl="sibTrans1D1" presStyleIdx="3" presStyleCnt="4"/>
      <dgm:spPr/>
    </dgm:pt>
    <dgm:pt modelId="{4FE428A4-22C9-4EFC-8714-65DFFC42C0F0}" type="pres">
      <dgm:prSet presAssocID="{3EAC298A-10FF-43C1-818F-599160D136A4}" presName="node" presStyleLbl="node1" presStyleIdx="4" presStyleCnt="5">
        <dgm:presLayoutVars>
          <dgm:bulletEnabled val="1"/>
        </dgm:presLayoutVars>
      </dgm:prSet>
      <dgm:spPr/>
    </dgm:pt>
  </dgm:ptLst>
  <dgm:cxnLst>
    <dgm:cxn modelId="{9E45C801-12B5-4196-92E5-AD35FABA0D4B}" type="presOf" srcId="{3B58B9A9-B7D1-436E-8D58-3CB025F55950}" destId="{8467113B-1988-4A21-9892-F3F2CDD9B89D}" srcOrd="0" destOrd="0" presId="urn:microsoft.com/office/officeart/2016/7/layout/RepeatingBendingProcessNew"/>
    <dgm:cxn modelId="{015EE105-C73D-4785-A718-27EC924FCE44}" srcId="{3B58B9A9-B7D1-436E-8D58-3CB025F55950}" destId="{3C3603B7-83AD-4DF6-AFDF-70E8080AD211}" srcOrd="2" destOrd="0" parTransId="{B915C5FB-C7EB-4F09-B43C-80DFC01963C6}" sibTransId="{1D4E076D-F2C4-46E0-9AB5-124F922CCC01}"/>
    <dgm:cxn modelId="{21070806-5B36-4225-9994-9CBEF2E6A15A}" srcId="{3B58B9A9-B7D1-436E-8D58-3CB025F55950}" destId="{3EAC298A-10FF-43C1-818F-599160D136A4}" srcOrd="4" destOrd="0" parTransId="{BFF4CEB6-F845-42D9-B853-E3DDCD9242AB}" sibTransId="{F833FF56-3F98-42E0-9D74-DC6AD427A87E}"/>
    <dgm:cxn modelId="{0B201107-3DD8-43AB-9486-1EA7DB93CC10}" type="presOf" srcId="{1D4E076D-F2C4-46E0-9AB5-124F922CCC01}" destId="{3A92CFEC-6759-4C8E-BC76-033C10A1599F}" srcOrd="0" destOrd="0" presId="urn:microsoft.com/office/officeart/2016/7/layout/RepeatingBendingProcessNew"/>
    <dgm:cxn modelId="{B495EE0D-DD21-40C7-B853-E5ED488DEEBC}" type="presOf" srcId="{1690B58D-9D3C-41F0-ABE7-6E6D33BA8FFC}" destId="{0B69230C-D5CC-40AD-9309-E4E2B2435E84}" srcOrd="0" destOrd="0" presId="urn:microsoft.com/office/officeart/2016/7/layout/RepeatingBendingProcessNew"/>
    <dgm:cxn modelId="{DCC5F910-DB02-457C-AB74-FB788548EC5A}" type="presOf" srcId="{AA0BA801-A59E-4682-B655-82853C58279A}" destId="{88E1A167-039A-427A-8302-903D9B7111E2}" srcOrd="0" destOrd="0" presId="urn:microsoft.com/office/officeart/2016/7/layout/RepeatingBendingProcessNew"/>
    <dgm:cxn modelId="{4CE2481F-96C3-4222-A334-A1BA05071344}" type="presOf" srcId="{3B1BFB43-2E4C-471A-924D-D0DCD992EF6B}" destId="{EFF0B3FC-2DF5-4799-8C0E-2174464F537A}" srcOrd="0" destOrd="0" presId="urn:microsoft.com/office/officeart/2016/7/layout/RepeatingBendingProcessNew"/>
    <dgm:cxn modelId="{96B82D3E-6B91-4700-AFD8-25FDA267B539}" type="presOf" srcId="{E52ED91D-4135-4497-A027-6593DCC7B353}" destId="{F2122D1B-C5B6-4595-94F0-19C476CA6F87}" srcOrd="0" destOrd="0" presId="urn:microsoft.com/office/officeart/2016/7/layout/RepeatingBendingProcessNew"/>
    <dgm:cxn modelId="{1C879846-285D-4649-B045-A60B7078A835}" type="presOf" srcId="{AA0BA801-A59E-4682-B655-82853C58279A}" destId="{9D7A756E-3B68-4BA5-974A-2A3B50102EA1}" srcOrd="1" destOrd="0" presId="urn:microsoft.com/office/officeart/2016/7/layout/RepeatingBendingProcessNew"/>
    <dgm:cxn modelId="{FC760167-581C-4836-89F8-54927AB6902C}" type="presOf" srcId="{80A6345F-F125-474C-BF06-9A095942215A}" destId="{8F9129F4-94AD-4A9E-9013-297B9083008F}" srcOrd="0" destOrd="0" presId="urn:microsoft.com/office/officeart/2016/7/layout/RepeatingBendingProcessNew"/>
    <dgm:cxn modelId="{5A20EDB0-37BD-4F55-A529-A73E6DD1875B}" srcId="{3B58B9A9-B7D1-436E-8D58-3CB025F55950}" destId="{E52ED91D-4135-4497-A027-6593DCC7B353}" srcOrd="0" destOrd="0" parTransId="{BEBBCAB4-8A59-4EE5-B0C5-C1FFD51C31C1}" sibTransId="{80A6345F-F125-474C-BF06-9A095942215A}"/>
    <dgm:cxn modelId="{5A8B56C5-FBB0-43C2-8248-51D299D2B7DB}" srcId="{3B58B9A9-B7D1-436E-8D58-3CB025F55950}" destId="{22551846-6983-4BF4-8EC2-192EE68EF038}" srcOrd="3" destOrd="0" parTransId="{7987CB57-8F7D-492A-9AE5-0AB0D877E365}" sibTransId="{3B1BFB43-2E4C-471A-924D-D0DCD992EF6B}"/>
    <dgm:cxn modelId="{CA257BC6-1BCE-42BA-9E44-F1F8723D85B0}" type="presOf" srcId="{1D4E076D-F2C4-46E0-9AB5-124F922CCC01}" destId="{BE25A0C5-EEC8-4E7B-9DD5-37426ED52578}" srcOrd="1" destOrd="0" presId="urn:microsoft.com/office/officeart/2016/7/layout/RepeatingBendingProcessNew"/>
    <dgm:cxn modelId="{9A7BF5C8-696E-4EC6-A1F9-9DC0A1C3FEC1}" srcId="{3B58B9A9-B7D1-436E-8D58-3CB025F55950}" destId="{1690B58D-9D3C-41F0-ABE7-6E6D33BA8FFC}" srcOrd="1" destOrd="0" parTransId="{B7B86CA4-F353-42DD-9291-CA78BA71F062}" sibTransId="{AA0BA801-A59E-4682-B655-82853C58279A}"/>
    <dgm:cxn modelId="{CD5116D0-D8A1-49C0-BA03-B1F48536C6D9}" type="presOf" srcId="{80A6345F-F125-474C-BF06-9A095942215A}" destId="{79ABFC31-3012-425B-BA80-DD2A3A4A4B01}" srcOrd="1" destOrd="0" presId="urn:microsoft.com/office/officeart/2016/7/layout/RepeatingBendingProcessNew"/>
    <dgm:cxn modelId="{0B2B0BDA-90AA-4049-B2B7-00B76D294303}" type="presOf" srcId="{3EAC298A-10FF-43C1-818F-599160D136A4}" destId="{4FE428A4-22C9-4EFC-8714-65DFFC42C0F0}" srcOrd="0" destOrd="0" presId="urn:microsoft.com/office/officeart/2016/7/layout/RepeatingBendingProcessNew"/>
    <dgm:cxn modelId="{99E7C9DC-F803-4D0D-BF34-0E2B3E482C35}" type="presOf" srcId="{22551846-6983-4BF4-8EC2-192EE68EF038}" destId="{960CA513-B162-491D-B97F-9F4D414EA3BB}" srcOrd="0" destOrd="0" presId="urn:microsoft.com/office/officeart/2016/7/layout/RepeatingBendingProcessNew"/>
    <dgm:cxn modelId="{7A721BE8-C234-4F7C-B506-F611A43FDD48}" type="presOf" srcId="{3C3603B7-83AD-4DF6-AFDF-70E8080AD211}" destId="{0CBA7B44-D258-47D6-8941-EB72E201441A}" srcOrd="0" destOrd="0" presId="urn:microsoft.com/office/officeart/2016/7/layout/RepeatingBendingProcessNew"/>
    <dgm:cxn modelId="{095FF3EF-E69A-444F-97F3-D5C8CB1E5540}" type="presOf" srcId="{3B1BFB43-2E4C-471A-924D-D0DCD992EF6B}" destId="{6968F984-4ED0-4062-97BA-4BF11B2B37D1}" srcOrd="1" destOrd="0" presId="urn:microsoft.com/office/officeart/2016/7/layout/RepeatingBendingProcessNew"/>
    <dgm:cxn modelId="{FD9C0751-684F-44A8-A6A1-0509AD7481F1}" type="presParOf" srcId="{8467113B-1988-4A21-9892-F3F2CDD9B89D}" destId="{F2122D1B-C5B6-4595-94F0-19C476CA6F87}" srcOrd="0" destOrd="0" presId="urn:microsoft.com/office/officeart/2016/7/layout/RepeatingBendingProcessNew"/>
    <dgm:cxn modelId="{A6B65E2E-A440-483A-81E3-9C909BDE18DF}" type="presParOf" srcId="{8467113B-1988-4A21-9892-F3F2CDD9B89D}" destId="{8F9129F4-94AD-4A9E-9013-297B9083008F}" srcOrd="1" destOrd="0" presId="urn:microsoft.com/office/officeart/2016/7/layout/RepeatingBendingProcessNew"/>
    <dgm:cxn modelId="{3C0BDAAD-7EDE-4BF3-8860-07855F969A8D}" type="presParOf" srcId="{8F9129F4-94AD-4A9E-9013-297B9083008F}" destId="{79ABFC31-3012-425B-BA80-DD2A3A4A4B01}" srcOrd="0" destOrd="0" presId="urn:microsoft.com/office/officeart/2016/7/layout/RepeatingBendingProcessNew"/>
    <dgm:cxn modelId="{9A58A792-28B5-4BDC-972A-F7FE129D8DB5}" type="presParOf" srcId="{8467113B-1988-4A21-9892-F3F2CDD9B89D}" destId="{0B69230C-D5CC-40AD-9309-E4E2B2435E84}" srcOrd="2" destOrd="0" presId="urn:microsoft.com/office/officeart/2016/7/layout/RepeatingBendingProcessNew"/>
    <dgm:cxn modelId="{7EC87D7A-DEFF-47CC-9846-47AA1773104D}" type="presParOf" srcId="{8467113B-1988-4A21-9892-F3F2CDD9B89D}" destId="{88E1A167-039A-427A-8302-903D9B7111E2}" srcOrd="3" destOrd="0" presId="urn:microsoft.com/office/officeart/2016/7/layout/RepeatingBendingProcessNew"/>
    <dgm:cxn modelId="{2E20ED0C-40AC-47DB-837A-79B6285E34C3}" type="presParOf" srcId="{88E1A167-039A-427A-8302-903D9B7111E2}" destId="{9D7A756E-3B68-4BA5-974A-2A3B50102EA1}" srcOrd="0" destOrd="0" presId="urn:microsoft.com/office/officeart/2016/7/layout/RepeatingBendingProcessNew"/>
    <dgm:cxn modelId="{A832E1FD-50FD-4937-8DA3-1DD50E29CDA2}" type="presParOf" srcId="{8467113B-1988-4A21-9892-F3F2CDD9B89D}" destId="{0CBA7B44-D258-47D6-8941-EB72E201441A}" srcOrd="4" destOrd="0" presId="urn:microsoft.com/office/officeart/2016/7/layout/RepeatingBendingProcessNew"/>
    <dgm:cxn modelId="{7EBB9DC3-2AD9-4AA6-BFD3-DDC2C86A1A82}" type="presParOf" srcId="{8467113B-1988-4A21-9892-F3F2CDD9B89D}" destId="{3A92CFEC-6759-4C8E-BC76-033C10A1599F}" srcOrd="5" destOrd="0" presId="urn:microsoft.com/office/officeart/2016/7/layout/RepeatingBendingProcessNew"/>
    <dgm:cxn modelId="{FB357BCB-C8BB-45D5-BA62-3B6CA7C4290E}" type="presParOf" srcId="{3A92CFEC-6759-4C8E-BC76-033C10A1599F}" destId="{BE25A0C5-EEC8-4E7B-9DD5-37426ED52578}" srcOrd="0" destOrd="0" presId="urn:microsoft.com/office/officeart/2016/7/layout/RepeatingBendingProcessNew"/>
    <dgm:cxn modelId="{304338C4-3D33-41DA-8BF4-EAABD52F4E02}" type="presParOf" srcId="{8467113B-1988-4A21-9892-F3F2CDD9B89D}" destId="{960CA513-B162-491D-B97F-9F4D414EA3BB}" srcOrd="6" destOrd="0" presId="urn:microsoft.com/office/officeart/2016/7/layout/RepeatingBendingProcessNew"/>
    <dgm:cxn modelId="{2AB864F0-4EF0-4596-A2AF-A894B9735986}" type="presParOf" srcId="{8467113B-1988-4A21-9892-F3F2CDD9B89D}" destId="{EFF0B3FC-2DF5-4799-8C0E-2174464F537A}" srcOrd="7" destOrd="0" presId="urn:microsoft.com/office/officeart/2016/7/layout/RepeatingBendingProcessNew"/>
    <dgm:cxn modelId="{64DE0A45-2522-43C0-9716-18BA06421507}" type="presParOf" srcId="{EFF0B3FC-2DF5-4799-8C0E-2174464F537A}" destId="{6968F984-4ED0-4062-97BA-4BF11B2B37D1}" srcOrd="0" destOrd="0" presId="urn:microsoft.com/office/officeart/2016/7/layout/RepeatingBendingProcessNew"/>
    <dgm:cxn modelId="{A136EB75-4EDC-49B5-9912-9742FBFB40DA}" type="presParOf" srcId="{8467113B-1988-4A21-9892-F3F2CDD9B89D}" destId="{4FE428A4-22C9-4EFC-8714-65DFFC42C0F0}"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F49CF1-9A57-40DA-979D-4C76274D8299}"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24480D83-B858-4722-867B-E9F3D4390852}">
      <dgm:prSet/>
      <dgm:spPr/>
      <dgm:t>
        <a:bodyPr/>
        <a:lstStyle/>
        <a:p>
          <a:r>
            <a:rPr lang="en-GB" dirty="0"/>
            <a:t>KS3 needs rethinking in terms of completeness both in itself, and as preparation for GCSE. </a:t>
          </a:r>
          <a:endParaRPr lang="en-US" dirty="0"/>
        </a:p>
      </dgm:t>
    </dgm:pt>
    <dgm:pt modelId="{66CE6235-C756-44D9-8A2F-48B75968D359}" type="parTrans" cxnId="{FEC7CD3D-2FBE-427C-A6DB-4A9DA60BD6E7}">
      <dgm:prSet/>
      <dgm:spPr/>
      <dgm:t>
        <a:bodyPr/>
        <a:lstStyle/>
        <a:p>
          <a:endParaRPr lang="en-US"/>
        </a:p>
      </dgm:t>
    </dgm:pt>
    <dgm:pt modelId="{6CCF24C8-1209-483C-852B-B3C85DB80D28}" type="sibTrans" cxnId="{FEC7CD3D-2FBE-427C-A6DB-4A9DA60BD6E7}">
      <dgm:prSet/>
      <dgm:spPr/>
      <dgm:t>
        <a:bodyPr/>
        <a:lstStyle/>
        <a:p>
          <a:endParaRPr lang="en-US"/>
        </a:p>
      </dgm:t>
    </dgm:pt>
    <dgm:pt modelId="{C648ACA8-D90B-49D9-8211-AA874C7C851C}">
      <dgm:prSet/>
      <dgm:spPr/>
      <dgm:t>
        <a:bodyPr/>
        <a:lstStyle/>
        <a:p>
          <a:r>
            <a:rPr lang="en-GB" dirty="0"/>
            <a:t>The KS3 curriculum is often thematic, project or topic based, and predicated on sequential modes of delivery (Fautley, 2016a; b; Fautley et al., 2018; Anderson, 2019). </a:t>
          </a:r>
          <a:endParaRPr lang="en-US" dirty="0"/>
        </a:p>
      </dgm:t>
    </dgm:pt>
    <dgm:pt modelId="{5EBF4EFC-1E47-4FD4-AB78-CA4126449FB5}" type="parTrans" cxnId="{4840FEAF-1C02-46CD-BA73-3D06D994D04B}">
      <dgm:prSet/>
      <dgm:spPr/>
      <dgm:t>
        <a:bodyPr/>
        <a:lstStyle/>
        <a:p>
          <a:endParaRPr lang="en-US"/>
        </a:p>
      </dgm:t>
    </dgm:pt>
    <dgm:pt modelId="{E4CD9C2A-BCB2-4F44-BA98-905610252FB9}" type="sibTrans" cxnId="{4840FEAF-1C02-46CD-BA73-3D06D994D04B}">
      <dgm:prSet/>
      <dgm:spPr/>
      <dgm:t>
        <a:bodyPr/>
        <a:lstStyle/>
        <a:p>
          <a:endParaRPr lang="en-US"/>
        </a:p>
      </dgm:t>
    </dgm:pt>
    <dgm:pt modelId="{122DF6E3-A9C9-43C8-B22E-1A1147022B05}">
      <dgm:prSet/>
      <dgm:spPr/>
      <dgm:t>
        <a:bodyPr/>
        <a:lstStyle/>
        <a:p>
          <a:r>
            <a:rPr lang="en-GB" dirty="0"/>
            <a:t>The Exchanging Notes work has shown that where schools come into contact with different musical modalities, fresh thinking can produce novel curriculum ideas. </a:t>
          </a:r>
          <a:endParaRPr lang="en-US" dirty="0"/>
        </a:p>
      </dgm:t>
    </dgm:pt>
    <dgm:pt modelId="{31809535-35B5-440A-9C92-1F9CFF76D81C}" type="parTrans" cxnId="{CF87C371-799D-4654-AB0F-EA66428FC31F}">
      <dgm:prSet/>
      <dgm:spPr/>
      <dgm:t>
        <a:bodyPr/>
        <a:lstStyle/>
        <a:p>
          <a:endParaRPr lang="en-US"/>
        </a:p>
      </dgm:t>
    </dgm:pt>
    <dgm:pt modelId="{8A45CB06-F437-4981-8BBA-5649E46CE699}" type="sibTrans" cxnId="{CF87C371-799D-4654-AB0F-EA66428FC31F}">
      <dgm:prSet/>
      <dgm:spPr/>
      <dgm:t>
        <a:bodyPr/>
        <a:lstStyle/>
        <a:p>
          <a:endParaRPr lang="en-US"/>
        </a:p>
      </dgm:t>
    </dgm:pt>
    <dgm:pt modelId="{A2AAE92A-3944-4977-A36A-705F46B8A2B2}" type="pres">
      <dgm:prSet presAssocID="{CAF49CF1-9A57-40DA-979D-4C76274D8299}" presName="diagram" presStyleCnt="0">
        <dgm:presLayoutVars>
          <dgm:dir/>
          <dgm:resizeHandles val="exact"/>
        </dgm:presLayoutVars>
      </dgm:prSet>
      <dgm:spPr/>
    </dgm:pt>
    <dgm:pt modelId="{E8D29B4F-C1EE-4D42-8B9C-CBE4264CFAAF}" type="pres">
      <dgm:prSet presAssocID="{24480D83-B858-4722-867B-E9F3D4390852}" presName="node" presStyleLbl="node1" presStyleIdx="0" presStyleCnt="3">
        <dgm:presLayoutVars>
          <dgm:bulletEnabled val="1"/>
        </dgm:presLayoutVars>
      </dgm:prSet>
      <dgm:spPr/>
    </dgm:pt>
    <dgm:pt modelId="{5DB9CC14-1F26-4A3A-AB1C-D83847983ADA}" type="pres">
      <dgm:prSet presAssocID="{6CCF24C8-1209-483C-852B-B3C85DB80D28}" presName="sibTrans" presStyleCnt="0"/>
      <dgm:spPr/>
    </dgm:pt>
    <dgm:pt modelId="{7C79797E-2601-43D7-BF40-5E39D14B4EA8}" type="pres">
      <dgm:prSet presAssocID="{C648ACA8-D90B-49D9-8211-AA874C7C851C}" presName="node" presStyleLbl="node1" presStyleIdx="1" presStyleCnt="3">
        <dgm:presLayoutVars>
          <dgm:bulletEnabled val="1"/>
        </dgm:presLayoutVars>
      </dgm:prSet>
      <dgm:spPr/>
    </dgm:pt>
    <dgm:pt modelId="{C940176C-7801-4C3C-B7E9-908B92050D2E}" type="pres">
      <dgm:prSet presAssocID="{E4CD9C2A-BCB2-4F44-BA98-905610252FB9}" presName="sibTrans" presStyleCnt="0"/>
      <dgm:spPr/>
    </dgm:pt>
    <dgm:pt modelId="{D8FB94BB-0D7F-4453-B23A-12562CC27B94}" type="pres">
      <dgm:prSet presAssocID="{122DF6E3-A9C9-43C8-B22E-1A1147022B05}" presName="node" presStyleLbl="node1" presStyleIdx="2" presStyleCnt="3">
        <dgm:presLayoutVars>
          <dgm:bulletEnabled val="1"/>
        </dgm:presLayoutVars>
      </dgm:prSet>
      <dgm:spPr/>
    </dgm:pt>
  </dgm:ptLst>
  <dgm:cxnLst>
    <dgm:cxn modelId="{5CE93035-4F11-4BC5-99AE-87F0B26B15E7}" type="presOf" srcId="{CAF49CF1-9A57-40DA-979D-4C76274D8299}" destId="{A2AAE92A-3944-4977-A36A-705F46B8A2B2}" srcOrd="0" destOrd="0" presId="urn:microsoft.com/office/officeart/2005/8/layout/default"/>
    <dgm:cxn modelId="{FEC7CD3D-2FBE-427C-A6DB-4A9DA60BD6E7}" srcId="{CAF49CF1-9A57-40DA-979D-4C76274D8299}" destId="{24480D83-B858-4722-867B-E9F3D4390852}" srcOrd="0" destOrd="0" parTransId="{66CE6235-C756-44D9-8A2F-48B75968D359}" sibTransId="{6CCF24C8-1209-483C-852B-B3C85DB80D28}"/>
    <dgm:cxn modelId="{CF87C371-799D-4654-AB0F-EA66428FC31F}" srcId="{CAF49CF1-9A57-40DA-979D-4C76274D8299}" destId="{122DF6E3-A9C9-43C8-B22E-1A1147022B05}" srcOrd="2" destOrd="0" parTransId="{31809535-35B5-440A-9C92-1F9CFF76D81C}" sibTransId="{8A45CB06-F437-4981-8BBA-5649E46CE699}"/>
    <dgm:cxn modelId="{BEC23C88-1E0E-4A7A-BC24-18125F2E76F5}" type="presOf" srcId="{24480D83-B858-4722-867B-E9F3D4390852}" destId="{E8D29B4F-C1EE-4D42-8B9C-CBE4264CFAAF}" srcOrd="0" destOrd="0" presId="urn:microsoft.com/office/officeart/2005/8/layout/default"/>
    <dgm:cxn modelId="{4840FEAF-1C02-46CD-BA73-3D06D994D04B}" srcId="{CAF49CF1-9A57-40DA-979D-4C76274D8299}" destId="{C648ACA8-D90B-49D9-8211-AA874C7C851C}" srcOrd="1" destOrd="0" parTransId="{5EBF4EFC-1E47-4FD4-AB78-CA4126449FB5}" sibTransId="{E4CD9C2A-BCB2-4F44-BA98-905610252FB9}"/>
    <dgm:cxn modelId="{A1A7B0C4-B512-4A96-9D21-EA33663AEF5D}" type="presOf" srcId="{122DF6E3-A9C9-43C8-B22E-1A1147022B05}" destId="{D8FB94BB-0D7F-4453-B23A-12562CC27B94}" srcOrd="0" destOrd="0" presId="urn:microsoft.com/office/officeart/2005/8/layout/default"/>
    <dgm:cxn modelId="{4A2F8AEF-A8F3-46C7-A31F-0496D3844401}" type="presOf" srcId="{C648ACA8-D90B-49D9-8211-AA874C7C851C}" destId="{7C79797E-2601-43D7-BF40-5E39D14B4EA8}" srcOrd="0" destOrd="0" presId="urn:microsoft.com/office/officeart/2005/8/layout/default"/>
    <dgm:cxn modelId="{CCB26448-AE83-4886-BE1F-A16E58115CB5}" type="presParOf" srcId="{A2AAE92A-3944-4977-A36A-705F46B8A2B2}" destId="{E8D29B4F-C1EE-4D42-8B9C-CBE4264CFAAF}" srcOrd="0" destOrd="0" presId="urn:microsoft.com/office/officeart/2005/8/layout/default"/>
    <dgm:cxn modelId="{C6CA67F1-64BA-422A-AD47-4D91CAB522AB}" type="presParOf" srcId="{A2AAE92A-3944-4977-A36A-705F46B8A2B2}" destId="{5DB9CC14-1F26-4A3A-AB1C-D83847983ADA}" srcOrd="1" destOrd="0" presId="urn:microsoft.com/office/officeart/2005/8/layout/default"/>
    <dgm:cxn modelId="{49223D78-A5E3-4A66-BD02-C0F042954A36}" type="presParOf" srcId="{A2AAE92A-3944-4977-A36A-705F46B8A2B2}" destId="{7C79797E-2601-43D7-BF40-5E39D14B4EA8}" srcOrd="2" destOrd="0" presId="urn:microsoft.com/office/officeart/2005/8/layout/default"/>
    <dgm:cxn modelId="{F282012B-833D-44C4-944C-112549FA9AF6}" type="presParOf" srcId="{A2AAE92A-3944-4977-A36A-705F46B8A2B2}" destId="{C940176C-7801-4C3C-B7E9-908B92050D2E}" srcOrd="3" destOrd="0" presId="urn:microsoft.com/office/officeart/2005/8/layout/default"/>
    <dgm:cxn modelId="{979954F3-AC45-43FE-A24E-7F3EB6CA0B84}" type="presParOf" srcId="{A2AAE92A-3944-4977-A36A-705F46B8A2B2}" destId="{D8FB94BB-0D7F-4453-B23A-12562CC27B9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228CB4-17F6-471A-84A8-E801FBA56698}"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ED133B5D-87B4-49AC-A4A3-4F44A3F5580A}">
      <dgm:prSet/>
      <dgm:spPr/>
      <dgm:t>
        <a:bodyPr/>
        <a:lstStyle/>
        <a:p>
          <a:r>
            <a:rPr lang="en-GB" dirty="0"/>
            <a:t>Music-making is placed within the wider context of the young musician's life, with recognition of the young musician's existing musical identity </a:t>
          </a:r>
          <a:endParaRPr lang="en-US" dirty="0"/>
        </a:p>
      </dgm:t>
    </dgm:pt>
    <dgm:pt modelId="{C2F495AF-F99E-4117-8996-23FAED51616A}" type="parTrans" cxnId="{8A034CBA-EFCB-441B-A4F3-90ED576CEDCD}">
      <dgm:prSet/>
      <dgm:spPr/>
      <dgm:t>
        <a:bodyPr/>
        <a:lstStyle/>
        <a:p>
          <a:endParaRPr lang="en-US"/>
        </a:p>
      </dgm:t>
    </dgm:pt>
    <dgm:pt modelId="{5EC4276E-590E-4A0C-8808-0740F231C237}" type="sibTrans" cxnId="{8A034CBA-EFCB-441B-A4F3-90ED576CEDCD}">
      <dgm:prSet/>
      <dgm:spPr/>
      <dgm:t>
        <a:bodyPr/>
        <a:lstStyle/>
        <a:p>
          <a:endParaRPr lang="en-US"/>
        </a:p>
      </dgm:t>
    </dgm:pt>
    <dgm:pt modelId="{2D37F587-0B81-4483-9163-615E23D72883}">
      <dgm:prSet/>
      <dgm:spPr/>
      <dgm:t>
        <a:bodyPr/>
        <a:lstStyle/>
        <a:p>
          <a:r>
            <a:rPr lang="en-GB"/>
            <a:t>Young musicians experience equality of engagement: no participant is discriminated against </a:t>
          </a:r>
          <a:endParaRPr lang="en-US"/>
        </a:p>
      </dgm:t>
    </dgm:pt>
    <dgm:pt modelId="{0637A2C3-BDE2-48A2-8672-AB704C757140}" type="parTrans" cxnId="{BCE484F6-D25A-4B2D-A262-23FC50C3A5BF}">
      <dgm:prSet/>
      <dgm:spPr/>
      <dgm:t>
        <a:bodyPr/>
        <a:lstStyle/>
        <a:p>
          <a:endParaRPr lang="en-US"/>
        </a:p>
      </dgm:t>
    </dgm:pt>
    <dgm:pt modelId="{3DAC4698-C3A4-4646-8D38-B847D9747F14}" type="sibTrans" cxnId="{BCE484F6-D25A-4B2D-A262-23FC50C3A5BF}">
      <dgm:prSet/>
      <dgm:spPr/>
      <dgm:t>
        <a:bodyPr/>
        <a:lstStyle/>
        <a:p>
          <a:endParaRPr lang="en-US"/>
        </a:p>
      </dgm:t>
    </dgm:pt>
    <dgm:pt modelId="{DAE7DE1B-34CA-4FF2-AC40-85D3A94EA6A2}">
      <dgm:prSet/>
      <dgm:spPr/>
      <dgm:t>
        <a:bodyPr/>
        <a:lstStyle/>
        <a:p>
          <a:r>
            <a:rPr lang="en-GB"/>
            <a:t>The young musician's performance and technique are monitored, and achievements are celebrated and valued </a:t>
          </a:r>
          <a:endParaRPr lang="en-US"/>
        </a:p>
      </dgm:t>
    </dgm:pt>
    <dgm:pt modelId="{98061770-0868-425A-81A9-56A3492D7461}" type="parTrans" cxnId="{F40A83BA-858E-4494-A450-FC1E670DD03B}">
      <dgm:prSet/>
      <dgm:spPr/>
      <dgm:t>
        <a:bodyPr/>
        <a:lstStyle/>
        <a:p>
          <a:endParaRPr lang="en-US"/>
        </a:p>
      </dgm:t>
    </dgm:pt>
    <dgm:pt modelId="{D14018BA-01D7-4E68-8C5E-5482DEFB5701}" type="sibTrans" cxnId="{F40A83BA-858E-4494-A450-FC1E670DD03B}">
      <dgm:prSet/>
      <dgm:spPr/>
      <dgm:t>
        <a:bodyPr/>
        <a:lstStyle/>
        <a:p>
          <a:endParaRPr lang="en-US"/>
        </a:p>
      </dgm:t>
    </dgm:pt>
    <dgm:pt modelId="{FE533FE9-3916-4417-A233-90DCD501A2BD}">
      <dgm:prSet/>
      <dgm:spPr/>
      <dgm:t>
        <a:bodyPr/>
        <a:lstStyle/>
        <a:p>
          <a:r>
            <a:rPr lang="en-GB"/>
            <a:t>Feedback on young musician's practice is given, with next steps for improvement made clear (though not necessarily through spoken instruction). Where possible the pathway for improvement is identified by the young musician and their peers </a:t>
          </a:r>
          <a:endParaRPr lang="en-US"/>
        </a:p>
      </dgm:t>
    </dgm:pt>
    <dgm:pt modelId="{1A1E4DFF-9E4F-4260-80E4-70059B81014E}" type="parTrans" cxnId="{8DCFC7A6-21CA-424D-B29F-166832F16F04}">
      <dgm:prSet/>
      <dgm:spPr/>
      <dgm:t>
        <a:bodyPr/>
        <a:lstStyle/>
        <a:p>
          <a:endParaRPr lang="en-US"/>
        </a:p>
      </dgm:t>
    </dgm:pt>
    <dgm:pt modelId="{009E2F2E-7516-4B9E-A623-58B179FA57F9}" type="sibTrans" cxnId="{8DCFC7A6-21CA-424D-B29F-166832F16F04}">
      <dgm:prSet/>
      <dgm:spPr/>
      <dgm:t>
        <a:bodyPr/>
        <a:lstStyle/>
        <a:p>
          <a:endParaRPr lang="en-US"/>
        </a:p>
      </dgm:t>
    </dgm:pt>
    <dgm:pt modelId="{8453A5F2-329F-4D5C-B8C2-B98DACB0B60B}">
      <dgm:prSet/>
      <dgm:spPr/>
      <dgm:t>
        <a:bodyPr/>
        <a:lstStyle/>
        <a:p>
          <a:r>
            <a:rPr lang="en-GB"/>
            <a:t>Achievement and excellence are measured in terms of personal progress and a comparison to others is only made where appropriate </a:t>
          </a:r>
          <a:endParaRPr lang="en-US"/>
        </a:p>
      </dgm:t>
    </dgm:pt>
    <dgm:pt modelId="{941A608C-C159-4340-953F-F35DF8075897}" type="parTrans" cxnId="{350449F8-DF87-4141-B5E7-1D5BEBC2ADAF}">
      <dgm:prSet/>
      <dgm:spPr/>
      <dgm:t>
        <a:bodyPr/>
        <a:lstStyle/>
        <a:p>
          <a:endParaRPr lang="en-US"/>
        </a:p>
      </dgm:t>
    </dgm:pt>
    <dgm:pt modelId="{A9A6B32C-8013-4F9C-B05C-2DA7C7518240}" type="sibTrans" cxnId="{350449F8-DF87-4141-B5E7-1D5BEBC2ADAF}">
      <dgm:prSet/>
      <dgm:spPr/>
      <dgm:t>
        <a:bodyPr/>
        <a:lstStyle/>
        <a:p>
          <a:endParaRPr lang="en-US"/>
        </a:p>
      </dgm:t>
    </dgm:pt>
    <dgm:pt modelId="{DA77FD2F-3263-4EEA-9CAE-5D051443B9A5}">
      <dgm:prSet/>
      <dgm:spPr/>
      <dgm:t>
        <a:bodyPr/>
        <a:lstStyle/>
        <a:p>
          <a:r>
            <a:rPr lang="en-GB" dirty="0"/>
            <a:t>The music leader and/or project staff identify any needs for additional pastoral or other support, and seek to provide or signpost to this as appropriate </a:t>
          </a:r>
          <a:endParaRPr lang="en-US" dirty="0"/>
        </a:p>
      </dgm:t>
    </dgm:pt>
    <dgm:pt modelId="{0566753E-8FC4-4CE6-B3C9-35A63EE559F8}" type="parTrans" cxnId="{8D503DD1-2673-4DBE-92C7-DC07C6078E19}">
      <dgm:prSet/>
      <dgm:spPr/>
      <dgm:t>
        <a:bodyPr/>
        <a:lstStyle/>
        <a:p>
          <a:endParaRPr lang="en-US"/>
        </a:p>
      </dgm:t>
    </dgm:pt>
    <dgm:pt modelId="{B500C80E-DE36-4828-98D5-3B7E8D885F5B}" type="sibTrans" cxnId="{8D503DD1-2673-4DBE-92C7-DC07C6078E19}">
      <dgm:prSet/>
      <dgm:spPr/>
      <dgm:t>
        <a:bodyPr/>
        <a:lstStyle/>
        <a:p>
          <a:endParaRPr lang="en-US"/>
        </a:p>
      </dgm:t>
    </dgm:pt>
    <dgm:pt modelId="{84AF2836-0BC1-466C-ACFE-D586DF1BC68C}" type="pres">
      <dgm:prSet presAssocID="{BC228CB4-17F6-471A-84A8-E801FBA56698}" presName="diagram" presStyleCnt="0">
        <dgm:presLayoutVars>
          <dgm:dir/>
          <dgm:resizeHandles val="exact"/>
        </dgm:presLayoutVars>
      </dgm:prSet>
      <dgm:spPr/>
    </dgm:pt>
    <dgm:pt modelId="{015FDA99-B089-46FB-B5E7-1C2535CF951B}" type="pres">
      <dgm:prSet presAssocID="{ED133B5D-87B4-49AC-A4A3-4F44A3F5580A}" presName="node" presStyleLbl="node1" presStyleIdx="0" presStyleCnt="6">
        <dgm:presLayoutVars>
          <dgm:bulletEnabled val="1"/>
        </dgm:presLayoutVars>
      </dgm:prSet>
      <dgm:spPr/>
    </dgm:pt>
    <dgm:pt modelId="{F0C8F87D-777F-4F2D-85CF-0AC243DD6EF9}" type="pres">
      <dgm:prSet presAssocID="{5EC4276E-590E-4A0C-8808-0740F231C237}" presName="sibTrans" presStyleCnt="0"/>
      <dgm:spPr/>
    </dgm:pt>
    <dgm:pt modelId="{F4D4D98F-4463-4CA0-90C8-17ECBCBCB898}" type="pres">
      <dgm:prSet presAssocID="{2D37F587-0B81-4483-9163-615E23D72883}" presName="node" presStyleLbl="node1" presStyleIdx="1" presStyleCnt="6">
        <dgm:presLayoutVars>
          <dgm:bulletEnabled val="1"/>
        </dgm:presLayoutVars>
      </dgm:prSet>
      <dgm:spPr/>
    </dgm:pt>
    <dgm:pt modelId="{C1E2C740-232D-422D-899C-2B32270EA6E0}" type="pres">
      <dgm:prSet presAssocID="{3DAC4698-C3A4-4646-8D38-B847D9747F14}" presName="sibTrans" presStyleCnt="0"/>
      <dgm:spPr/>
    </dgm:pt>
    <dgm:pt modelId="{5481FAAB-4E86-4A8D-9E4F-461406F78E52}" type="pres">
      <dgm:prSet presAssocID="{DAE7DE1B-34CA-4FF2-AC40-85D3A94EA6A2}" presName="node" presStyleLbl="node1" presStyleIdx="2" presStyleCnt="6">
        <dgm:presLayoutVars>
          <dgm:bulletEnabled val="1"/>
        </dgm:presLayoutVars>
      </dgm:prSet>
      <dgm:spPr/>
    </dgm:pt>
    <dgm:pt modelId="{7BE3EAC4-B04A-47D5-B992-DAF75E9A446E}" type="pres">
      <dgm:prSet presAssocID="{D14018BA-01D7-4E68-8C5E-5482DEFB5701}" presName="sibTrans" presStyleCnt="0"/>
      <dgm:spPr/>
    </dgm:pt>
    <dgm:pt modelId="{C4534825-4458-450B-B07D-ABE59CE2EC52}" type="pres">
      <dgm:prSet presAssocID="{FE533FE9-3916-4417-A233-90DCD501A2BD}" presName="node" presStyleLbl="node1" presStyleIdx="3" presStyleCnt="6">
        <dgm:presLayoutVars>
          <dgm:bulletEnabled val="1"/>
        </dgm:presLayoutVars>
      </dgm:prSet>
      <dgm:spPr/>
    </dgm:pt>
    <dgm:pt modelId="{2285EB88-0CE1-479A-9264-71619CCD938D}" type="pres">
      <dgm:prSet presAssocID="{009E2F2E-7516-4B9E-A623-58B179FA57F9}" presName="sibTrans" presStyleCnt="0"/>
      <dgm:spPr/>
    </dgm:pt>
    <dgm:pt modelId="{DDF17A0C-1580-427A-965C-E0D4736F400E}" type="pres">
      <dgm:prSet presAssocID="{8453A5F2-329F-4D5C-B8C2-B98DACB0B60B}" presName="node" presStyleLbl="node1" presStyleIdx="4" presStyleCnt="6">
        <dgm:presLayoutVars>
          <dgm:bulletEnabled val="1"/>
        </dgm:presLayoutVars>
      </dgm:prSet>
      <dgm:spPr/>
    </dgm:pt>
    <dgm:pt modelId="{6F277675-6747-4795-AFAC-690DA92D1A5C}" type="pres">
      <dgm:prSet presAssocID="{A9A6B32C-8013-4F9C-B05C-2DA7C7518240}" presName="sibTrans" presStyleCnt="0"/>
      <dgm:spPr/>
    </dgm:pt>
    <dgm:pt modelId="{5F4EA2A0-6208-43CA-864B-D050DAF4256C}" type="pres">
      <dgm:prSet presAssocID="{DA77FD2F-3263-4EEA-9CAE-5D051443B9A5}" presName="node" presStyleLbl="node1" presStyleIdx="5" presStyleCnt="6">
        <dgm:presLayoutVars>
          <dgm:bulletEnabled val="1"/>
        </dgm:presLayoutVars>
      </dgm:prSet>
      <dgm:spPr/>
    </dgm:pt>
  </dgm:ptLst>
  <dgm:cxnLst>
    <dgm:cxn modelId="{26ACE83C-889D-457A-BB78-8584EC7A3C3C}" type="presOf" srcId="{2D37F587-0B81-4483-9163-615E23D72883}" destId="{F4D4D98F-4463-4CA0-90C8-17ECBCBCB898}" srcOrd="0" destOrd="0" presId="urn:microsoft.com/office/officeart/2005/8/layout/default"/>
    <dgm:cxn modelId="{ADD04440-F321-40A2-95C0-164CB80FD3F0}" type="presOf" srcId="{BC228CB4-17F6-471A-84A8-E801FBA56698}" destId="{84AF2836-0BC1-466C-ACFE-D586DF1BC68C}" srcOrd="0" destOrd="0" presId="urn:microsoft.com/office/officeart/2005/8/layout/default"/>
    <dgm:cxn modelId="{C05D514E-CE5B-4A88-8A2C-739E5BFEEE3F}" type="presOf" srcId="{DA77FD2F-3263-4EEA-9CAE-5D051443B9A5}" destId="{5F4EA2A0-6208-43CA-864B-D050DAF4256C}" srcOrd="0" destOrd="0" presId="urn:microsoft.com/office/officeart/2005/8/layout/default"/>
    <dgm:cxn modelId="{CE17E76E-AFC2-4D7A-8CCD-9E0B53874D68}" type="presOf" srcId="{ED133B5D-87B4-49AC-A4A3-4F44A3F5580A}" destId="{015FDA99-B089-46FB-B5E7-1C2535CF951B}" srcOrd="0" destOrd="0" presId="urn:microsoft.com/office/officeart/2005/8/layout/default"/>
    <dgm:cxn modelId="{0F5B7378-38D6-46A6-AB25-8F5857915894}" type="presOf" srcId="{8453A5F2-329F-4D5C-B8C2-B98DACB0B60B}" destId="{DDF17A0C-1580-427A-965C-E0D4736F400E}" srcOrd="0" destOrd="0" presId="urn:microsoft.com/office/officeart/2005/8/layout/default"/>
    <dgm:cxn modelId="{8DCFC7A6-21CA-424D-B29F-166832F16F04}" srcId="{BC228CB4-17F6-471A-84A8-E801FBA56698}" destId="{FE533FE9-3916-4417-A233-90DCD501A2BD}" srcOrd="3" destOrd="0" parTransId="{1A1E4DFF-9E4F-4260-80E4-70059B81014E}" sibTransId="{009E2F2E-7516-4B9E-A623-58B179FA57F9}"/>
    <dgm:cxn modelId="{316F4EA7-F180-440E-964F-0E3597E217CE}" type="presOf" srcId="{FE533FE9-3916-4417-A233-90DCD501A2BD}" destId="{C4534825-4458-450B-B07D-ABE59CE2EC52}" srcOrd="0" destOrd="0" presId="urn:microsoft.com/office/officeart/2005/8/layout/default"/>
    <dgm:cxn modelId="{8A034CBA-EFCB-441B-A4F3-90ED576CEDCD}" srcId="{BC228CB4-17F6-471A-84A8-E801FBA56698}" destId="{ED133B5D-87B4-49AC-A4A3-4F44A3F5580A}" srcOrd="0" destOrd="0" parTransId="{C2F495AF-F99E-4117-8996-23FAED51616A}" sibTransId="{5EC4276E-590E-4A0C-8808-0740F231C237}"/>
    <dgm:cxn modelId="{F40A83BA-858E-4494-A450-FC1E670DD03B}" srcId="{BC228CB4-17F6-471A-84A8-E801FBA56698}" destId="{DAE7DE1B-34CA-4FF2-AC40-85D3A94EA6A2}" srcOrd="2" destOrd="0" parTransId="{98061770-0868-425A-81A9-56A3492D7461}" sibTransId="{D14018BA-01D7-4E68-8C5E-5482DEFB5701}"/>
    <dgm:cxn modelId="{8D503DD1-2673-4DBE-92C7-DC07C6078E19}" srcId="{BC228CB4-17F6-471A-84A8-E801FBA56698}" destId="{DA77FD2F-3263-4EEA-9CAE-5D051443B9A5}" srcOrd="5" destOrd="0" parTransId="{0566753E-8FC4-4CE6-B3C9-35A63EE559F8}" sibTransId="{B500C80E-DE36-4828-98D5-3B7E8D885F5B}"/>
    <dgm:cxn modelId="{6815ABE1-6E06-4D58-ABDA-A908901FC387}" type="presOf" srcId="{DAE7DE1B-34CA-4FF2-AC40-85D3A94EA6A2}" destId="{5481FAAB-4E86-4A8D-9E4F-461406F78E52}" srcOrd="0" destOrd="0" presId="urn:microsoft.com/office/officeart/2005/8/layout/default"/>
    <dgm:cxn modelId="{BCE484F6-D25A-4B2D-A262-23FC50C3A5BF}" srcId="{BC228CB4-17F6-471A-84A8-E801FBA56698}" destId="{2D37F587-0B81-4483-9163-615E23D72883}" srcOrd="1" destOrd="0" parTransId="{0637A2C3-BDE2-48A2-8672-AB704C757140}" sibTransId="{3DAC4698-C3A4-4646-8D38-B847D9747F14}"/>
    <dgm:cxn modelId="{350449F8-DF87-4141-B5E7-1D5BEBC2ADAF}" srcId="{BC228CB4-17F6-471A-84A8-E801FBA56698}" destId="{8453A5F2-329F-4D5C-B8C2-B98DACB0B60B}" srcOrd="4" destOrd="0" parTransId="{941A608C-C159-4340-953F-F35DF8075897}" sibTransId="{A9A6B32C-8013-4F9C-B05C-2DA7C7518240}"/>
    <dgm:cxn modelId="{BCBC8A26-C983-420C-A227-0066C5A38555}" type="presParOf" srcId="{84AF2836-0BC1-466C-ACFE-D586DF1BC68C}" destId="{015FDA99-B089-46FB-B5E7-1C2535CF951B}" srcOrd="0" destOrd="0" presId="urn:microsoft.com/office/officeart/2005/8/layout/default"/>
    <dgm:cxn modelId="{F98552F5-42C4-41A4-87AA-AE2A008AFB02}" type="presParOf" srcId="{84AF2836-0BC1-466C-ACFE-D586DF1BC68C}" destId="{F0C8F87D-777F-4F2D-85CF-0AC243DD6EF9}" srcOrd="1" destOrd="0" presId="urn:microsoft.com/office/officeart/2005/8/layout/default"/>
    <dgm:cxn modelId="{82FC0B11-1730-4E51-84A9-4F96FD3A9262}" type="presParOf" srcId="{84AF2836-0BC1-466C-ACFE-D586DF1BC68C}" destId="{F4D4D98F-4463-4CA0-90C8-17ECBCBCB898}" srcOrd="2" destOrd="0" presId="urn:microsoft.com/office/officeart/2005/8/layout/default"/>
    <dgm:cxn modelId="{27F91D37-EB4E-44E9-872D-08F6068AFE88}" type="presParOf" srcId="{84AF2836-0BC1-466C-ACFE-D586DF1BC68C}" destId="{C1E2C740-232D-422D-899C-2B32270EA6E0}" srcOrd="3" destOrd="0" presId="urn:microsoft.com/office/officeart/2005/8/layout/default"/>
    <dgm:cxn modelId="{17575E8D-3601-4138-9122-E86EA3CB7C04}" type="presParOf" srcId="{84AF2836-0BC1-466C-ACFE-D586DF1BC68C}" destId="{5481FAAB-4E86-4A8D-9E4F-461406F78E52}" srcOrd="4" destOrd="0" presId="urn:microsoft.com/office/officeart/2005/8/layout/default"/>
    <dgm:cxn modelId="{94E86C43-BF95-43D5-A290-856BCEAB25D5}" type="presParOf" srcId="{84AF2836-0BC1-466C-ACFE-D586DF1BC68C}" destId="{7BE3EAC4-B04A-47D5-B992-DAF75E9A446E}" srcOrd="5" destOrd="0" presId="urn:microsoft.com/office/officeart/2005/8/layout/default"/>
    <dgm:cxn modelId="{7FC7AC9C-4758-41F7-9B95-4FAAD027A9BF}" type="presParOf" srcId="{84AF2836-0BC1-466C-ACFE-D586DF1BC68C}" destId="{C4534825-4458-450B-B07D-ABE59CE2EC52}" srcOrd="6" destOrd="0" presId="urn:microsoft.com/office/officeart/2005/8/layout/default"/>
    <dgm:cxn modelId="{539E3225-2FF4-41AC-8B6E-902075141307}" type="presParOf" srcId="{84AF2836-0BC1-466C-ACFE-D586DF1BC68C}" destId="{2285EB88-0CE1-479A-9264-71619CCD938D}" srcOrd="7" destOrd="0" presId="urn:microsoft.com/office/officeart/2005/8/layout/default"/>
    <dgm:cxn modelId="{7D19CC5A-F6BC-4676-BB06-DA0ED30FE6FF}" type="presParOf" srcId="{84AF2836-0BC1-466C-ACFE-D586DF1BC68C}" destId="{DDF17A0C-1580-427A-965C-E0D4736F400E}" srcOrd="8" destOrd="0" presId="urn:microsoft.com/office/officeart/2005/8/layout/default"/>
    <dgm:cxn modelId="{C014AFC8-9C47-4FE9-BD4D-97F2508A9C69}" type="presParOf" srcId="{84AF2836-0BC1-466C-ACFE-D586DF1BC68C}" destId="{6F277675-6747-4795-AFAC-690DA92D1A5C}" srcOrd="9" destOrd="0" presId="urn:microsoft.com/office/officeart/2005/8/layout/default"/>
    <dgm:cxn modelId="{84DCC452-F03E-4CFE-83E5-34C238E2C450}" type="presParOf" srcId="{84AF2836-0BC1-466C-ACFE-D586DF1BC68C}" destId="{5F4EA2A0-6208-43CA-864B-D050DAF4256C}"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D544A8-93A3-4F07-A7AD-8DAF55B5B42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7DE0F4C-7172-4A69-A546-576D7E0636B5}">
      <dgm:prSet/>
      <dgm:spPr/>
      <dgm:t>
        <a:bodyPr/>
        <a:lstStyle/>
        <a:p>
          <a:r>
            <a:rPr lang="en-GB" dirty="0"/>
            <a:t>Social workers </a:t>
          </a:r>
          <a:endParaRPr lang="en-US" dirty="0"/>
        </a:p>
      </dgm:t>
    </dgm:pt>
    <dgm:pt modelId="{6B1FE444-E83F-4906-998E-1691EBCE0C77}" type="parTrans" cxnId="{B7033523-5B91-414B-9180-83A94EC98225}">
      <dgm:prSet/>
      <dgm:spPr/>
      <dgm:t>
        <a:bodyPr/>
        <a:lstStyle/>
        <a:p>
          <a:endParaRPr lang="en-US"/>
        </a:p>
      </dgm:t>
    </dgm:pt>
    <dgm:pt modelId="{3AF09EA8-E93D-4640-97B3-8C3EBA393966}" type="sibTrans" cxnId="{B7033523-5B91-414B-9180-83A94EC98225}">
      <dgm:prSet/>
      <dgm:spPr/>
      <dgm:t>
        <a:bodyPr/>
        <a:lstStyle/>
        <a:p>
          <a:endParaRPr lang="en-US"/>
        </a:p>
      </dgm:t>
    </dgm:pt>
    <dgm:pt modelId="{4163B1C9-A0AB-4B49-A6E6-31AED0AAEB9E}">
      <dgm:prSet/>
      <dgm:spPr/>
      <dgm:t>
        <a:bodyPr/>
        <a:lstStyle/>
        <a:p>
          <a:r>
            <a:rPr lang="en-GB" dirty="0"/>
            <a:t>Carers </a:t>
          </a:r>
          <a:endParaRPr lang="en-US" dirty="0"/>
        </a:p>
      </dgm:t>
    </dgm:pt>
    <dgm:pt modelId="{A703CCC1-BAFA-4227-986E-3482A55147C8}" type="parTrans" cxnId="{60CAD637-68AA-4E66-96F5-06A20B52B9D8}">
      <dgm:prSet/>
      <dgm:spPr/>
      <dgm:t>
        <a:bodyPr/>
        <a:lstStyle/>
        <a:p>
          <a:endParaRPr lang="en-US"/>
        </a:p>
      </dgm:t>
    </dgm:pt>
    <dgm:pt modelId="{DC8F37DD-6865-4A07-9DC9-3DA02E7AFC7F}" type="sibTrans" cxnId="{60CAD637-68AA-4E66-96F5-06A20B52B9D8}">
      <dgm:prSet/>
      <dgm:spPr/>
      <dgm:t>
        <a:bodyPr/>
        <a:lstStyle/>
        <a:p>
          <a:endParaRPr lang="en-US"/>
        </a:p>
      </dgm:t>
    </dgm:pt>
    <dgm:pt modelId="{0B457AAE-26DC-45C0-8E1F-830D617693F2}">
      <dgm:prSet/>
      <dgm:spPr/>
      <dgm:t>
        <a:bodyPr/>
        <a:lstStyle/>
        <a:p>
          <a:r>
            <a:rPr lang="en-GB" dirty="0"/>
            <a:t>Independent reviewing officers </a:t>
          </a:r>
          <a:endParaRPr lang="en-US" dirty="0"/>
        </a:p>
      </dgm:t>
    </dgm:pt>
    <dgm:pt modelId="{00560D0E-6D97-4266-9E4E-FB966078ED64}" type="parTrans" cxnId="{10BBBA5C-3E0C-41E5-A42C-F31BF79E72BF}">
      <dgm:prSet/>
      <dgm:spPr/>
      <dgm:t>
        <a:bodyPr/>
        <a:lstStyle/>
        <a:p>
          <a:endParaRPr lang="en-US"/>
        </a:p>
      </dgm:t>
    </dgm:pt>
    <dgm:pt modelId="{7FA7FF2D-29BE-4E6A-A751-6EDDD3478049}" type="sibTrans" cxnId="{10BBBA5C-3E0C-41E5-A42C-F31BF79E72BF}">
      <dgm:prSet/>
      <dgm:spPr/>
      <dgm:t>
        <a:bodyPr/>
        <a:lstStyle/>
        <a:p>
          <a:endParaRPr lang="en-US"/>
        </a:p>
      </dgm:t>
    </dgm:pt>
    <dgm:pt modelId="{DC01AADF-8591-488C-8572-BCFB59B4B6BC}">
      <dgm:prSet/>
      <dgm:spPr/>
      <dgm:t>
        <a:bodyPr/>
        <a:lstStyle/>
        <a:p>
          <a:r>
            <a:rPr lang="en-GB"/>
            <a:t>Music therapists </a:t>
          </a:r>
          <a:endParaRPr lang="en-US"/>
        </a:p>
      </dgm:t>
    </dgm:pt>
    <dgm:pt modelId="{49AC191F-1398-48F2-BCAD-B6404AC2627A}" type="parTrans" cxnId="{F1E848A4-43D0-49B2-972E-46D65956EC15}">
      <dgm:prSet/>
      <dgm:spPr/>
      <dgm:t>
        <a:bodyPr/>
        <a:lstStyle/>
        <a:p>
          <a:endParaRPr lang="en-US"/>
        </a:p>
      </dgm:t>
    </dgm:pt>
    <dgm:pt modelId="{5989664C-AA37-4398-8B51-B977180070B4}" type="sibTrans" cxnId="{F1E848A4-43D0-49B2-972E-46D65956EC15}">
      <dgm:prSet/>
      <dgm:spPr/>
      <dgm:t>
        <a:bodyPr/>
        <a:lstStyle/>
        <a:p>
          <a:endParaRPr lang="en-US"/>
        </a:p>
      </dgm:t>
    </dgm:pt>
    <dgm:pt modelId="{1CB8F439-2359-4985-A5CD-688DA841F6F8}">
      <dgm:prSet/>
      <dgm:spPr/>
      <dgm:t>
        <a:bodyPr/>
        <a:lstStyle/>
        <a:p>
          <a:r>
            <a:rPr lang="en-GB" dirty="0"/>
            <a:t>SENCOs </a:t>
          </a:r>
          <a:endParaRPr lang="en-US" dirty="0"/>
        </a:p>
      </dgm:t>
    </dgm:pt>
    <dgm:pt modelId="{4EF0D8FA-2B45-4A0C-9E14-9D469DCE89EC}" type="parTrans" cxnId="{8B99A782-DDCE-4F87-8276-603CE3E704DC}">
      <dgm:prSet/>
      <dgm:spPr/>
      <dgm:t>
        <a:bodyPr/>
        <a:lstStyle/>
        <a:p>
          <a:endParaRPr lang="en-US"/>
        </a:p>
      </dgm:t>
    </dgm:pt>
    <dgm:pt modelId="{01320AD7-77C2-4203-ACBB-E0B08E52ECAF}" type="sibTrans" cxnId="{8B99A782-DDCE-4F87-8276-603CE3E704DC}">
      <dgm:prSet/>
      <dgm:spPr/>
      <dgm:t>
        <a:bodyPr/>
        <a:lstStyle/>
        <a:p>
          <a:endParaRPr lang="en-US"/>
        </a:p>
      </dgm:t>
    </dgm:pt>
    <dgm:pt modelId="{9AE22882-3B3B-422B-9CA1-5F14B71A2B29}">
      <dgm:prSet/>
      <dgm:spPr/>
      <dgm:t>
        <a:bodyPr/>
        <a:lstStyle/>
        <a:p>
          <a:r>
            <a:rPr lang="en-GB"/>
            <a:t>School pastoral staff </a:t>
          </a:r>
          <a:endParaRPr lang="en-US"/>
        </a:p>
      </dgm:t>
    </dgm:pt>
    <dgm:pt modelId="{F5DE3FD9-1553-497C-B6EA-9EC7112376D3}" type="parTrans" cxnId="{35FC3B3B-F7D6-47BD-9AAF-60CE57EA142A}">
      <dgm:prSet/>
      <dgm:spPr/>
      <dgm:t>
        <a:bodyPr/>
        <a:lstStyle/>
        <a:p>
          <a:endParaRPr lang="en-US"/>
        </a:p>
      </dgm:t>
    </dgm:pt>
    <dgm:pt modelId="{67BAF903-EC28-4801-85DA-CD6CBC601C29}" type="sibTrans" cxnId="{35FC3B3B-F7D6-47BD-9AAF-60CE57EA142A}">
      <dgm:prSet/>
      <dgm:spPr/>
      <dgm:t>
        <a:bodyPr/>
        <a:lstStyle/>
        <a:p>
          <a:endParaRPr lang="en-US"/>
        </a:p>
      </dgm:t>
    </dgm:pt>
    <dgm:pt modelId="{D646491C-FA5D-4B10-8588-0BFA0B71D5C4}">
      <dgm:prSet/>
      <dgm:spPr/>
      <dgm:t>
        <a:bodyPr/>
        <a:lstStyle/>
        <a:p>
          <a:r>
            <a:rPr lang="en-GB" dirty="0"/>
            <a:t>Learning support teams </a:t>
          </a:r>
          <a:endParaRPr lang="en-US" dirty="0"/>
        </a:p>
      </dgm:t>
    </dgm:pt>
    <dgm:pt modelId="{57E70B11-FFE6-4E21-8367-E061BAC9350E}" type="parTrans" cxnId="{487F9F5D-069E-48F7-8AEC-07DED0D9781F}">
      <dgm:prSet/>
      <dgm:spPr/>
      <dgm:t>
        <a:bodyPr/>
        <a:lstStyle/>
        <a:p>
          <a:endParaRPr lang="en-US"/>
        </a:p>
      </dgm:t>
    </dgm:pt>
    <dgm:pt modelId="{6A128158-614E-4F6D-B971-DAA7B6286145}" type="sibTrans" cxnId="{487F9F5D-069E-48F7-8AEC-07DED0D9781F}">
      <dgm:prSet/>
      <dgm:spPr/>
      <dgm:t>
        <a:bodyPr/>
        <a:lstStyle/>
        <a:p>
          <a:endParaRPr lang="en-US"/>
        </a:p>
      </dgm:t>
    </dgm:pt>
    <dgm:pt modelId="{B7B8FC32-829C-4317-B9B5-DDDB7A618E07}">
      <dgm:prSet/>
      <dgm:spPr/>
      <dgm:t>
        <a:bodyPr/>
        <a:lstStyle/>
        <a:p>
          <a:r>
            <a:rPr lang="en-GB"/>
            <a:t>Medical professionals </a:t>
          </a:r>
          <a:endParaRPr lang="en-US"/>
        </a:p>
      </dgm:t>
    </dgm:pt>
    <dgm:pt modelId="{D14572B8-2525-4538-83B3-455EA4ED22D9}" type="parTrans" cxnId="{92784D85-2A93-4CFE-8F02-879FC710DA7B}">
      <dgm:prSet/>
      <dgm:spPr/>
      <dgm:t>
        <a:bodyPr/>
        <a:lstStyle/>
        <a:p>
          <a:endParaRPr lang="en-US"/>
        </a:p>
      </dgm:t>
    </dgm:pt>
    <dgm:pt modelId="{65FA5427-0E01-4D89-81ED-74C4D04C704F}" type="sibTrans" cxnId="{92784D85-2A93-4CFE-8F02-879FC710DA7B}">
      <dgm:prSet/>
      <dgm:spPr/>
      <dgm:t>
        <a:bodyPr/>
        <a:lstStyle/>
        <a:p>
          <a:endParaRPr lang="en-US"/>
        </a:p>
      </dgm:t>
    </dgm:pt>
    <dgm:pt modelId="{30CF1CAD-98B8-4FF6-8C88-3EEFB4D86911}" type="pres">
      <dgm:prSet presAssocID="{95D544A8-93A3-4F07-A7AD-8DAF55B5B42D}" presName="linear" presStyleCnt="0">
        <dgm:presLayoutVars>
          <dgm:animLvl val="lvl"/>
          <dgm:resizeHandles val="exact"/>
        </dgm:presLayoutVars>
      </dgm:prSet>
      <dgm:spPr/>
    </dgm:pt>
    <dgm:pt modelId="{DC3C06EA-75D5-41A2-86C7-FF71B2DA2DA4}" type="pres">
      <dgm:prSet presAssocID="{17DE0F4C-7172-4A69-A546-576D7E0636B5}" presName="parentText" presStyleLbl="node1" presStyleIdx="0" presStyleCnt="8">
        <dgm:presLayoutVars>
          <dgm:chMax val="0"/>
          <dgm:bulletEnabled val="1"/>
        </dgm:presLayoutVars>
      </dgm:prSet>
      <dgm:spPr/>
    </dgm:pt>
    <dgm:pt modelId="{FE7FD99E-4A76-4DF5-80C2-64C22DACE7A5}" type="pres">
      <dgm:prSet presAssocID="{3AF09EA8-E93D-4640-97B3-8C3EBA393966}" presName="spacer" presStyleCnt="0"/>
      <dgm:spPr/>
    </dgm:pt>
    <dgm:pt modelId="{FC636917-D0D9-4316-87D0-5F775AE1ED7B}" type="pres">
      <dgm:prSet presAssocID="{4163B1C9-A0AB-4B49-A6E6-31AED0AAEB9E}" presName="parentText" presStyleLbl="node1" presStyleIdx="1" presStyleCnt="8">
        <dgm:presLayoutVars>
          <dgm:chMax val="0"/>
          <dgm:bulletEnabled val="1"/>
        </dgm:presLayoutVars>
      </dgm:prSet>
      <dgm:spPr/>
    </dgm:pt>
    <dgm:pt modelId="{B1217286-BB97-4E1E-A6D6-9621FA233EC6}" type="pres">
      <dgm:prSet presAssocID="{DC8F37DD-6865-4A07-9DC9-3DA02E7AFC7F}" presName="spacer" presStyleCnt="0"/>
      <dgm:spPr/>
    </dgm:pt>
    <dgm:pt modelId="{866D8C6C-D194-41B4-A452-C43E86DB472D}" type="pres">
      <dgm:prSet presAssocID="{0B457AAE-26DC-45C0-8E1F-830D617693F2}" presName="parentText" presStyleLbl="node1" presStyleIdx="2" presStyleCnt="8">
        <dgm:presLayoutVars>
          <dgm:chMax val="0"/>
          <dgm:bulletEnabled val="1"/>
        </dgm:presLayoutVars>
      </dgm:prSet>
      <dgm:spPr/>
    </dgm:pt>
    <dgm:pt modelId="{282CCB1E-03B7-4B14-8756-C2D9D8819204}" type="pres">
      <dgm:prSet presAssocID="{7FA7FF2D-29BE-4E6A-A751-6EDDD3478049}" presName="spacer" presStyleCnt="0"/>
      <dgm:spPr/>
    </dgm:pt>
    <dgm:pt modelId="{2CF6037F-7906-4E29-8505-96BA9BFC539A}" type="pres">
      <dgm:prSet presAssocID="{DC01AADF-8591-488C-8572-BCFB59B4B6BC}" presName="parentText" presStyleLbl="node1" presStyleIdx="3" presStyleCnt="8">
        <dgm:presLayoutVars>
          <dgm:chMax val="0"/>
          <dgm:bulletEnabled val="1"/>
        </dgm:presLayoutVars>
      </dgm:prSet>
      <dgm:spPr/>
    </dgm:pt>
    <dgm:pt modelId="{8D1A8D38-3CC8-42FC-A78F-0635D62F7768}" type="pres">
      <dgm:prSet presAssocID="{5989664C-AA37-4398-8B51-B977180070B4}" presName="spacer" presStyleCnt="0"/>
      <dgm:spPr/>
    </dgm:pt>
    <dgm:pt modelId="{C9C9E1BE-C463-40FD-884A-08AF587233A8}" type="pres">
      <dgm:prSet presAssocID="{1CB8F439-2359-4985-A5CD-688DA841F6F8}" presName="parentText" presStyleLbl="node1" presStyleIdx="4" presStyleCnt="8">
        <dgm:presLayoutVars>
          <dgm:chMax val="0"/>
          <dgm:bulletEnabled val="1"/>
        </dgm:presLayoutVars>
      </dgm:prSet>
      <dgm:spPr/>
    </dgm:pt>
    <dgm:pt modelId="{F2917D7A-C19D-44B0-ADF5-8315C5142555}" type="pres">
      <dgm:prSet presAssocID="{01320AD7-77C2-4203-ACBB-E0B08E52ECAF}" presName="spacer" presStyleCnt="0"/>
      <dgm:spPr/>
    </dgm:pt>
    <dgm:pt modelId="{CA1607DB-9F19-48D6-B332-C5280C742168}" type="pres">
      <dgm:prSet presAssocID="{9AE22882-3B3B-422B-9CA1-5F14B71A2B29}" presName="parentText" presStyleLbl="node1" presStyleIdx="5" presStyleCnt="8">
        <dgm:presLayoutVars>
          <dgm:chMax val="0"/>
          <dgm:bulletEnabled val="1"/>
        </dgm:presLayoutVars>
      </dgm:prSet>
      <dgm:spPr/>
    </dgm:pt>
    <dgm:pt modelId="{9DA7A6B2-ACE3-41DA-B199-AEC4C7B86CE6}" type="pres">
      <dgm:prSet presAssocID="{67BAF903-EC28-4801-85DA-CD6CBC601C29}" presName="spacer" presStyleCnt="0"/>
      <dgm:spPr/>
    </dgm:pt>
    <dgm:pt modelId="{95D9641A-0906-44D1-AF8A-84106419498D}" type="pres">
      <dgm:prSet presAssocID="{D646491C-FA5D-4B10-8588-0BFA0B71D5C4}" presName="parentText" presStyleLbl="node1" presStyleIdx="6" presStyleCnt="8">
        <dgm:presLayoutVars>
          <dgm:chMax val="0"/>
          <dgm:bulletEnabled val="1"/>
        </dgm:presLayoutVars>
      </dgm:prSet>
      <dgm:spPr/>
    </dgm:pt>
    <dgm:pt modelId="{1823C2D9-9630-4E78-8BE5-3C364FA421F6}" type="pres">
      <dgm:prSet presAssocID="{6A128158-614E-4F6D-B971-DAA7B6286145}" presName="spacer" presStyleCnt="0"/>
      <dgm:spPr/>
    </dgm:pt>
    <dgm:pt modelId="{D6604BBA-7F27-4F35-870E-3ABAA255C5FF}" type="pres">
      <dgm:prSet presAssocID="{B7B8FC32-829C-4317-B9B5-DDDB7A618E07}" presName="parentText" presStyleLbl="node1" presStyleIdx="7" presStyleCnt="8">
        <dgm:presLayoutVars>
          <dgm:chMax val="0"/>
          <dgm:bulletEnabled val="1"/>
        </dgm:presLayoutVars>
      </dgm:prSet>
      <dgm:spPr/>
    </dgm:pt>
  </dgm:ptLst>
  <dgm:cxnLst>
    <dgm:cxn modelId="{721B461E-6F89-45ED-98BE-A8355A540897}" type="presOf" srcId="{1CB8F439-2359-4985-A5CD-688DA841F6F8}" destId="{C9C9E1BE-C463-40FD-884A-08AF587233A8}" srcOrd="0" destOrd="0" presId="urn:microsoft.com/office/officeart/2005/8/layout/vList2"/>
    <dgm:cxn modelId="{B7033523-5B91-414B-9180-83A94EC98225}" srcId="{95D544A8-93A3-4F07-A7AD-8DAF55B5B42D}" destId="{17DE0F4C-7172-4A69-A546-576D7E0636B5}" srcOrd="0" destOrd="0" parTransId="{6B1FE444-E83F-4906-998E-1691EBCE0C77}" sibTransId="{3AF09EA8-E93D-4640-97B3-8C3EBA393966}"/>
    <dgm:cxn modelId="{AB1D742C-68D9-4EEF-B89E-4F2E69A6E4BC}" type="presOf" srcId="{9AE22882-3B3B-422B-9CA1-5F14B71A2B29}" destId="{CA1607DB-9F19-48D6-B332-C5280C742168}" srcOrd="0" destOrd="0" presId="urn:microsoft.com/office/officeart/2005/8/layout/vList2"/>
    <dgm:cxn modelId="{CEAFA42E-15E3-4447-83D3-9018B64D1AD0}" type="presOf" srcId="{4163B1C9-A0AB-4B49-A6E6-31AED0AAEB9E}" destId="{FC636917-D0D9-4316-87D0-5F775AE1ED7B}" srcOrd="0" destOrd="0" presId="urn:microsoft.com/office/officeart/2005/8/layout/vList2"/>
    <dgm:cxn modelId="{60CAD637-68AA-4E66-96F5-06A20B52B9D8}" srcId="{95D544A8-93A3-4F07-A7AD-8DAF55B5B42D}" destId="{4163B1C9-A0AB-4B49-A6E6-31AED0AAEB9E}" srcOrd="1" destOrd="0" parTransId="{A703CCC1-BAFA-4227-986E-3482A55147C8}" sibTransId="{DC8F37DD-6865-4A07-9DC9-3DA02E7AFC7F}"/>
    <dgm:cxn modelId="{35FC3B3B-F7D6-47BD-9AAF-60CE57EA142A}" srcId="{95D544A8-93A3-4F07-A7AD-8DAF55B5B42D}" destId="{9AE22882-3B3B-422B-9CA1-5F14B71A2B29}" srcOrd="5" destOrd="0" parTransId="{F5DE3FD9-1553-497C-B6EA-9EC7112376D3}" sibTransId="{67BAF903-EC28-4801-85DA-CD6CBC601C29}"/>
    <dgm:cxn modelId="{10BBBA5C-3E0C-41E5-A42C-F31BF79E72BF}" srcId="{95D544A8-93A3-4F07-A7AD-8DAF55B5B42D}" destId="{0B457AAE-26DC-45C0-8E1F-830D617693F2}" srcOrd="2" destOrd="0" parTransId="{00560D0E-6D97-4266-9E4E-FB966078ED64}" sibTransId="{7FA7FF2D-29BE-4E6A-A751-6EDDD3478049}"/>
    <dgm:cxn modelId="{487F9F5D-069E-48F7-8AEC-07DED0D9781F}" srcId="{95D544A8-93A3-4F07-A7AD-8DAF55B5B42D}" destId="{D646491C-FA5D-4B10-8588-0BFA0B71D5C4}" srcOrd="6" destOrd="0" parTransId="{57E70B11-FFE6-4E21-8367-E061BAC9350E}" sibTransId="{6A128158-614E-4F6D-B971-DAA7B6286145}"/>
    <dgm:cxn modelId="{08003F41-270D-42EB-9776-723CEFE72A24}" type="presOf" srcId="{D646491C-FA5D-4B10-8588-0BFA0B71D5C4}" destId="{95D9641A-0906-44D1-AF8A-84106419498D}" srcOrd="0" destOrd="0" presId="urn:microsoft.com/office/officeart/2005/8/layout/vList2"/>
    <dgm:cxn modelId="{8B99A782-DDCE-4F87-8276-603CE3E704DC}" srcId="{95D544A8-93A3-4F07-A7AD-8DAF55B5B42D}" destId="{1CB8F439-2359-4985-A5CD-688DA841F6F8}" srcOrd="4" destOrd="0" parTransId="{4EF0D8FA-2B45-4A0C-9E14-9D469DCE89EC}" sibTransId="{01320AD7-77C2-4203-ACBB-E0B08E52ECAF}"/>
    <dgm:cxn modelId="{92784D85-2A93-4CFE-8F02-879FC710DA7B}" srcId="{95D544A8-93A3-4F07-A7AD-8DAF55B5B42D}" destId="{B7B8FC32-829C-4317-B9B5-DDDB7A618E07}" srcOrd="7" destOrd="0" parTransId="{D14572B8-2525-4538-83B3-455EA4ED22D9}" sibTransId="{65FA5427-0E01-4D89-81ED-74C4D04C704F}"/>
    <dgm:cxn modelId="{2AE87785-F8DB-44ED-B686-62241D248332}" type="presOf" srcId="{17DE0F4C-7172-4A69-A546-576D7E0636B5}" destId="{DC3C06EA-75D5-41A2-86C7-FF71B2DA2DA4}" srcOrd="0" destOrd="0" presId="urn:microsoft.com/office/officeart/2005/8/layout/vList2"/>
    <dgm:cxn modelId="{C56E659B-AB75-4F97-873D-33D61C09B7BF}" type="presOf" srcId="{B7B8FC32-829C-4317-B9B5-DDDB7A618E07}" destId="{D6604BBA-7F27-4F35-870E-3ABAA255C5FF}" srcOrd="0" destOrd="0" presId="urn:microsoft.com/office/officeart/2005/8/layout/vList2"/>
    <dgm:cxn modelId="{F1E848A4-43D0-49B2-972E-46D65956EC15}" srcId="{95D544A8-93A3-4F07-A7AD-8DAF55B5B42D}" destId="{DC01AADF-8591-488C-8572-BCFB59B4B6BC}" srcOrd="3" destOrd="0" parTransId="{49AC191F-1398-48F2-BCAD-B6404AC2627A}" sibTransId="{5989664C-AA37-4398-8B51-B977180070B4}"/>
    <dgm:cxn modelId="{6AAEEED8-CAA2-4BC3-8413-6EB9DC653019}" type="presOf" srcId="{DC01AADF-8591-488C-8572-BCFB59B4B6BC}" destId="{2CF6037F-7906-4E29-8505-96BA9BFC539A}" srcOrd="0" destOrd="0" presId="urn:microsoft.com/office/officeart/2005/8/layout/vList2"/>
    <dgm:cxn modelId="{FF6665DC-3469-4BAE-B49A-056707B9740A}" type="presOf" srcId="{0B457AAE-26DC-45C0-8E1F-830D617693F2}" destId="{866D8C6C-D194-41B4-A452-C43E86DB472D}" srcOrd="0" destOrd="0" presId="urn:microsoft.com/office/officeart/2005/8/layout/vList2"/>
    <dgm:cxn modelId="{C3ABC0FA-E52D-42D7-8204-358F98BE512D}" type="presOf" srcId="{95D544A8-93A3-4F07-A7AD-8DAF55B5B42D}" destId="{30CF1CAD-98B8-4FF6-8C88-3EEFB4D86911}" srcOrd="0" destOrd="0" presId="urn:microsoft.com/office/officeart/2005/8/layout/vList2"/>
    <dgm:cxn modelId="{D43620CD-578A-478A-9E64-CD825FE62F71}" type="presParOf" srcId="{30CF1CAD-98B8-4FF6-8C88-3EEFB4D86911}" destId="{DC3C06EA-75D5-41A2-86C7-FF71B2DA2DA4}" srcOrd="0" destOrd="0" presId="urn:microsoft.com/office/officeart/2005/8/layout/vList2"/>
    <dgm:cxn modelId="{E0702857-8800-45E1-BBAF-81981C5C30BA}" type="presParOf" srcId="{30CF1CAD-98B8-4FF6-8C88-3EEFB4D86911}" destId="{FE7FD99E-4A76-4DF5-80C2-64C22DACE7A5}" srcOrd="1" destOrd="0" presId="urn:microsoft.com/office/officeart/2005/8/layout/vList2"/>
    <dgm:cxn modelId="{848CB5AF-957C-4794-A20A-4A35F9938B1E}" type="presParOf" srcId="{30CF1CAD-98B8-4FF6-8C88-3EEFB4D86911}" destId="{FC636917-D0D9-4316-87D0-5F775AE1ED7B}" srcOrd="2" destOrd="0" presId="urn:microsoft.com/office/officeart/2005/8/layout/vList2"/>
    <dgm:cxn modelId="{E0249ED7-CB11-4C9A-AFFB-423C14E49D12}" type="presParOf" srcId="{30CF1CAD-98B8-4FF6-8C88-3EEFB4D86911}" destId="{B1217286-BB97-4E1E-A6D6-9621FA233EC6}" srcOrd="3" destOrd="0" presId="urn:microsoft.com/office/officeart/2005/8/layout/vList2"/>
    <dgm:cxn modelId="{8A593569-F71F-43DC-8C2A-E0F7534D7ACC}" type="presParOf" srcId="{30CF1CAD-98B8-4FF6-8C88-3EEFB4D86911}" destId="{866D8C6C-D194-41B4-A452-C43E86DB472D}" srcOrd="4" destOrd="0" presId="urn:microsoft.com/office/officeart/2005/8/layout/vList2"/>
    <dgm:cxn modelId="{C7D882ED-A68E-4302-BC06-25A657EAEDEE}" type="presParOf" srcId="{30CF1CAD-98B8-4FF6-8C88-3EEFB4D86911}" destId="{282CCB1E-03B7-4B14-8756-C2D9D8819204}" srcOrd="5" destOrd="0" presId="urn:microsoft.com/office/officeart/2005/8/layout/vList2"/>
    <dgm:cxn modelId="{0BBE2803-9536-4DD1-8CF3-1FCEE7A697B0}" type="presParOf" srcId="{30CF1CAD-98B8-4FF6-8C88-3EEFB4D86911}" destId="{2CF6037F-7906-4E29-8505-96BA9BFC539A}" srcOrd="6" destOrd="0" presId="urn:microsoft.com/office/officeart/2005/8/layout/vList2"/>
    <dgm:cxn modelId="{E863DF09-0EE4-48E2-A01D-1E80E8C61DC8}" type="presParOf" srcId="{30CF1CAD-98B8-4FF6-8C88-3EEFB4D86911}" destId="{8D1A8D38-3CC8-42FC-A78F-0635D62F7768}" srcOrd="7" destOrd="0" presId="urn:microsoft.com/office/officeart/2005/8/layout/vList2"/>
    <dgm:cxn modelId="{036A8FD1-3A35-4318-B3C9-F4AB7BCAE15D}" type="presParOf" srcId="{30CF1CAD-98B8-4FF6-8C88-3EEFB4D86911}" destId="{C9C9E1BE-C463-40FD-884A-08AF587233A8}" srcOrd="8" destOrd="0" presId="urn:microsoft.com/office/officeart/2005/8/layout/vList2"/>
    <dgm:cxn modelId="{8619B5F6-1AD9-4E9B-A587-B6B17F7A04C6}" type="presParOf" srcId="{30CF1CAD-98B8-4FF6-8C88-3EEFB4D86911}" destId="{F2917D7A-C19D-44B0-ADF5-8315C5142555}" srcOrd="9" destOrd="0" presId="urn:microsoft.com/office/officeart/2005/8/layout/vList2"/>
    <dgm:cxn modelId="{7D5E1FAD-B190-4D4B-8D5F-048651E1549A}" type="presParOf" srcId="{30CF1CAD-98B8-4FF6-8C88-3EEFB4D86911}" destId="{CA1607DB-9F19-48D6-B332-C5280C742168}" srcOrd="10" destOrd="0" presId="urn:microsoft.com/office/officeart/2005/8/layout/vList2"/>
    <dgm:cxn modelId="{A5BDFBF0-C6E2-4F0E-81A7-0EB2279A5812}" type="presParOf" srcId="{30CF1CAD-98B8-4FF6-8C88-3EEFB4D86911}" destId="{9DA7A6B2-ACE3-41DA-B199-AEC4C7B86CE6}" srcOrd="11" destOrd="0" presId="urn:microsoft.com/office/officeart/2005/8/layout/vList2"/>
    <dgm:cxn modelId="{4579E506-DDB1-4355-8EA0-57F59A9F6648}" type="presParOf" srcId="{30CF1CAD-98B8-4FF6-8C88-3EEFB4D86911}" destId="{95D9641A-0906-44D1-AF8A-84106419498D}" srcOrd="12" destOrd="0" presId="urn:microsoft.com/office/officeart/2005/8/layout/vList2"/>
    <dgm:cxn modelId="{D1BFEC6C-B01C-46F2-8453-78A33AB73720}" type="presParOf" srcId="{30CF1CAD-98B8-4FF6-8C88-3EEFB4D86911}" destId="{1823C2D9-9630-4E78-8BE5-3C364FA421F6}" srcOrd="13" destOrd="0" presId="urn:microsoft.com/office/officeart/2005/8/layout/vList2"/>
    <dgm:cxn modelId="{46E5C400-E7AE-4F3E-88CC-016E3EC3B860}" type="presParOf" srcId="{30CF1CAD-98B8-4FF6-8C88-3EEFB4D86911}" destId="{D6604BBA-7F27-4F35-870E-3ABAA255C5FF}"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7D84C-2198-44A1-AC38-55B02AE41FA9}">
      <dsp:nvSpPr>
        <dsp:cNvPr id="0" name=""/>
        <dsp:cNvSpPr/>
      </dsp:nvSpPr>
      <dsp:spPr>
        <a:xfrm>
          <a:off x="0" y="703337"/>
          <a:ext cx="7158446" cy="936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Profound and Multiple Learning Difficulties (PMLD) and having Education, Health and Care Plans (EHC)</a:t>
          </a:r>
          <a:endParaRPr lang="en-US" sz="2500" kern="1200"/>
        </a:p>
      </dsp:txBody>
      <dsp:txXfrm>
        <a:off x="45692" y="749029"/>
        <a:ext cx="7067062" cy="844616"/>
      </dsp:txXfrm>
    </dsp:sp>
    <dsp:sp modelId="{AAAE2528-209E-4032-B4D6-78076CE27C9A}">
      <dsp:nvSpPr>
        <dsp:cNvPr id="0" name=""/>
        <dsp:cNvSpPr/>
      </dsp:nvSpPr>
      <dsp:spPr>
        <a:xfrm>
          <a:off x="0" y="1711337"/>
          <a:ext cx="7158446" cy="936000"/>
        </a:xfrm>
        <a:prstGeom prst="roundRect">
          <a:avLst/>
        </a:prstGeom>
        <a:solidFill>
          <a:schemeClr val="accent2">
            <a:hueOff val="-237165"/>
            <a:satOff val="-6459"/>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Looked after young musicians</a:t>
          </a:r>
          <a:endParaRPr lang="en-US" sz="2500" kern="1200"/>
        </a:p>
      </dsp:txBody>
      <dsp:txXfrm>
        <a:off x="45692" y="1757029"/>
        <a:ext cx="7067062" cy="844616"/>
      </dsp:txXfrm>
    </dsp:sp>
    <dsp:sp modelId="{FB4972A3-FB0C-46ED-B22A-88B6C226E25D}">
      <dsp:nvSpPr>
        <dsp:cNvPr id="0" name=""/>
        <dsp:cNvSpPr/>
      </dsp:nvSpPr>
      <dsp:spPr>
        <a:xfrm>
          <a:off x="0" y="2719337"/>
          <a:ext cx="7158446" cy="936000"/>
        </a:xfrm>
        <a:prstGeom prst="roundRect">
          <a:avLst/>
        </a:prstGeom>
        <a:solidFill>
          <a:schemeClr val="accent2">
            <a:hueOff val="-474331"/>
            <a:satOff val="-12917"/>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Young musicians learning in inclusion units</a:t>
          </a:r>
          <a:endParaRPr lang="en-US" sz="2500" kern="1200"/>
        </a:p>
      </dsp:txBody>
      <dsp:txXfrm>
        <a:off x="45692" y="2765029"/>
        <a:ext cx="7067062" cy="844616"/>
      </dsp:txXfrm>
    </dsp:sp>
    <dsp:sp modelId="{173D7725-067E-4E81-B13C-B21F5A71BB1A}">
      <dsp:nvSpPr>
        <dsp:cNvPr id="0" name=""/>
        <dsp:cNvSpPr/>
      </dsp:nvSpPr>
      <dsp:spPr>
        <a:xfrm>
          <a:off x="0" y="3727337"/>
          <a:ext cx="7158446" cy="936000"/>
        </a:xfrm>
        <a:prstGeom prst="roundRect">
          <a:avLst/>
        </a:prstGeom>
        <a:solidFill>
          <a:schemeClr val="accent2">
            <a:hueOff val="-711496"/>
            <a:satOff val="-19376"/>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Young musicians from areas of significant economic deprivation</a:t>
          </a:r>
          <a:endParaRPr lang="en-US" sz="2500" kern="1200"/>
        </a:p>
      </dsp:txBody>
      <dsp:txXfrm>
        <a:off x="45692" y="3773029"/>
        <a:ext cx="7067062" cy="844616"/>
      </dsp:txXfrm>
    </dsp:sp>
    <dsp:sp modelId="{24EA3FDF-256E-4438-94C8-1A6DD243D5EE}">
      <dsp:nvSpPr>
        <dsp:cNvPr id="0" name=""/>
        <dsp:cNvSpPr/>
      </dsp:nvSpPr>
      <dsp:spPr>
        <a:xfrm>
          <a:off x="0" y="4735336"/>
          <a:ext cx="7158446" cy="936000"/>
        </a:xfrm>
        <a:prstGeom prst="roundRect">
          <a:avLst/>
        </a:prstGeom>
        <a:solidFill>
          <a:schemeClr val="accent2">
            <a:hueOff val="-948662"/>
            <a:satOff val="-25835"/>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Young musicians with challenging home circumstances.</a:t>
          </a:r>
          <a:endParaRPr lang="en-US" sz="2500" kern="1200"/>
        </a:p>
      </dsp:txBody>
      <dsp:txXfrm>
        <a:off x="45692" y="4781028"/>
        <a:ext cx="7067062" cy="84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9453F-5D35-41CF-AFCC-80194D9473EE}">
      <dsp:nvSpPr>
        <dsp:cNvPr id="0" name=""/>
        <dsp:cNvSpPr/>
      </dsp:nvSpPr>
      <dsp:spPr>
        <a:xfrm>
          <a:off x="1069998" y="462408"/>
          <a:ext cx="743554" cy="7435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E8404-6764-4A16-83A9-39DB2A726C8D}">
      <dsp:nvSpPr>
        <dsp:cNvPr id="0" name=""/>
        <dsp:cNvSpPr/>
      </dsp:nvSpPr>
      <dsp:spPr>
        <a:xfrm>
          <a:off x="615604" y="1508162"/>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Uptake of GCSE music </a:t>
          </a:r>
          <a:endParaRPr lang="en-US" sz="1500" kern="1200" dirty="0"/>
        </a:p>
      </dsp:txBody>
      <dsp:txXfrm>
        <a:off x="615604" y="1508162"/>
        <a:ext cx="1652343" cy="660937"/>
      </dsp:txXfrm>
    </dsp:sp>
    <dsp:sp modelId="{AF99FC34-1D4E-431A-AA54-4634EB8326A0}">
      <dsp:nvSpPr>
        <dsp:cNvPr id="0" name=""/>
        <dsp:cNvSpPr/>
      </dsp:nvSpPr>
      <dsp:spPr>
        <a:xfrm>
          <a:off x="3011502" y="462408"/>
          <a:ext cx="743554" cy="7435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F44989-F11F-4BD2-9AA0-F8E2F8A815CD}">
      <dsp:nvSpPr>
        <dsp:cNvPr id="0" name=""/>
        <dsp:cNvSpPr/>
      </dsp:nvSpPr>
      <dsp:spPr>
        <a:xfrm>
          <a:off x="2557108" y="1508162"/>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Joining outside of school music activities </a:t>
          </a:r>
          <a:endParaRPr lang="en-US" sz="1500" kern="1200" dirty="0"/>
        </a:p>
      </dsp:txBody>
      <dsp:txXfrm>
        <a:off x="2557108" y="1508162"/>
        <a:ext cx="1652343" cy="660937"/>
      </dsp:txXfrm>
    </dsp:sp>
    <dsp:sp modelId="{74C79671-09E9-4135-91F5-3F0140D0691C}">
      <dsp:nvSpPr>
        <dsp:cNvPr id="0" name=""/>
        <dsp:cNvSpPr/>
      </dsp:nvSpPr>
      <dsp:spPr>
        <a:xfrm>
          <a:off x="4953006" y="462408"/>
          <a:ext cx="743554" cy="7435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BB3C44-12C8-4F86-A110-BCBB1F2E41CE}">
      <dsp:nvSpPr>
        <dsp:cNvPr id="0" name=""/>
        <dsp:cNvSpPr/>
      </dsp:nvSpPr>
      <dsp:spPr>
        <a:xfrm>
          <a:off x="4498612" y="1508162"/>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Engaging in school and wider school activities </a:t>
          </a:r>
          <a:endParaRPr lang="en-US" sz="1500" kern="1200" dirty="0"/>
        </a:p>
      </dsp:txBody>
      <dsp:txXfrm>
        <a:off x="4498612" y="1508162"/>
        <a:ext cx="1652343" cy="660937"/>
      </dsp:txXfrm>
    </dsp:sp>
    <dsp:sp modelId="{247CB535-BF02-4F95-8A05-4F3FDEF3CEE6}">
      <dsp:nvSpPr>
        <dsp:cNvPr id="0" name=""/>
        <dsp:cNvSpPr/>
      </dsp:nvSpPr>
      <dsp:spPr>
        <a:xfrm>
          <a:off x="1069998" y="2582185"/>
          <a:ext cx="743554" cy="7435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0A9ECD-CF4B-4BE0-A97D-D60D1FB1F9FB}">
      <dsp:nvSpPr>
        <dsp:cNvPr id="0" name=""/>
        <dsp:cNvSpPr/>
      </dsp:nvSpPr>
      <dsp:spPr>
        <a:xfrm>
          <a:off x="615604" y="3627939"/>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Progression on an instrument </a:t>
          </a:r>
          <a:endParaRPr lang="en-US" sz="1500" kern="1200" dirty="0"/>
        </a:p>
      </dsp:txBody>
      <dsp:txXfrm>
        <a:off x="615604" y="3627939"/>
        <a:ext cx="1652343" cy="660937"/>
      </dsp:txXfrm>
    </dsp:sp>
    <dsp:sp modelId="{1FD93DA6-AE4D-460D-8418-FCAA3C7BF3E8}">
      <dsp:nvSpPr>
        <dsp:cNvPr id="0" name=""/>
        <dsp:cNvSpPr/>
      </dsp:nvSpPr>
      <dsp:spPr>
        <a:xfrm>
          <a:off x="3011502" y="2582185"/>
          <a:ext cx="743554" cy="7435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A473D7-26B6-4018-B5FC-E281D7D377E3}">
      <dsp:nvSpPr>
        <dsp:cNvPr id="0" name=""/>
        <dsp:cNvSpPr/>
      </dsp:nvSpPr>
      <dsp:spPr>
        <a:xfrm>
          <a:off x="2557108" y="3627939"/>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Music qualifications, including Arts Award </a:t>
          </a:r>
          <a:endParaRPr lang="en-US" sz="1500" kern="1200" dirty="0"/>
        </a:p>
      </dsp:txBody>
      <dsp:txXfrm>
        <a:off x="2557108" y="3627939"/>
        <a:ext cx="1652343" cy="660937"/>
      </dsp:txXfrm>
    </dsp:sp>
    <dsp:sp modelId="{0CA64A51-0DC4-4C61-AA21-8E5A1766A69A}">
      <dsp:nvSpPr>
        <dsp:cNvPr id="0" name=""/>
        <dsp:cNvSpPr/>
      </dsp:nvSpPr>
      <dsp:spPr>
        <a:xfrm>
          <a:off x="4953006" y="2582185"/>
          <a:ext cx="743554" cy="74355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926E36-04D9-4B0E-B893-C33F88986E7B}">
      <dsp:nvSpPr>
        <dsp:cNvPr id="0" name=""/>
        <dsp:cNvSpPr/>
      </dsp:nvSpPr>
      <dsp:spPr>
        <a:xfrm>
          <a:off x="4498612" y="3627939"/>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The social impact of music making </a:t>
          </a:r>
          <a:endParaRPr lang="en-US" sz="1500" kern="1200" dirty="0"/>
        </a:p>
      </dsp:txBody>
      <dsp:txXfrm>
        <a:off x="4498612" y="3627939"/>
        <a:ext cx="1652343" cy="660937"/>
      </dsp:txXfrm>
    </dsp:sp>
    <dsp:sp modelId="{FF1B91E6-6B8B-4E7C-A019-0B3BDFB9CC54}">
      <dsp:nvSpPr>
        <dsp:cNvPr id="0" name=""/>
        <dsp:cNvSpPr/>
      </dsp:nvSpPr>
      <dsp:spPr>
        <a:xfrm>
          <a:off x="3011502" y="4701963"/>
          <a:ext cx="743554" cy="74355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4AD716-802D-4453-99C5-5CF7737560FC}">
      <dsp:nvSpPr>
        <dsp:cNvPr id="0" name=""/>
        <dsp:cNvSpPr/>
      </dsp:nvSpPr>
      <dsp:spPr>
        <a:xfrm>
          <a:off x="2557108" y="5747717"/>
          <a:ext cx="1652343" cy="660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n-GB" sz="1500" kern="1200" dirty="0"/>
            <a:t>• School attainment </a:t>
          </a:r>
          <a:endParaRPr lang="en-US" sz="1500" kern="1200" dirty="0"/>
        </a:p>
      </dsp:txBody>
      <dsp:txXfrm>
        <a:off x="2557108" y="5747717"/>
        <a:ext cx="1652343" cy="660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C2BC1-11C1-4C9F-8D78-82B83CBC0ECB}">
      <dsp:nvSpPr>
        <dsp:cNvPr id="0" name=""/>
        <dsp:cNvSpPr/>
      </dsp:nvSpPr>
      <dsp:spPr>
        <a:xfrm>
          <a:off x="0" y="4745"/>
          <a:ext cx="10123714" cy="1496313"/>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29592F-44CD-416B-BC9C-C24774B5E474}">
      <dsp:nvSpPr>
        <dsp:cNvPr id="0" name=""/>
        <dsp:cNvSpPr/>
      </dsp:nvSpPr>
      <dsp:spPr>
        <a:xfrm>
          <a:off x="452634" y="341415"/>
          <a:ext cx="823776" cy="8229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826737-874C-45CF-829C-60E74BFC6D46}">
      <dsp:nvSpPr>
        <dsp:cNvPr id="0" name=""/>
        <dsp:cNvSpPr/>
      </dsp:nvSpPr>
      <dsp:spPr>
        <a:xfrm>
          <a:off x="1729046" y="4745"/>
          <a:ext cx="8326924" cy="149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515" tIns="158515" rIns="158515" bIns="158515" numCol="1" spcCol="1270" anchor="ctr" anchorCtr="0">
          <a:noAutofit/>
        </a:bodyPr>
        <a:lstStyle/>
        <a:p>
          <a:pPr marL="0" lvl="0" indent="0" algn="l" defTabSz="622300">
            <a:lnSpc>
              <a:spcPct val="90000"/>
            </a:lnSpc>
            <a:spcBef>
              <a:spcPct val="0"/>
            </a:spcBef>
            <a:spcAft>
              <a:spcPct val="35000"/>
            </a:spcAft>
            <a:buNone/>
          </a:pPr>
          <a:r>
            <a:rPr lang="en-GB" sz="1400" kern="1200" dirty="0"/>
            <a:t>The school has never doubted that it has been having a positive impact, </a:t>
          </a:r>
          <a:r>
            <a:rPr lang="en-GB" sz="1400" b="1" kern="1200" dirty="0"/>
            <a:t>which is not always measurable in the ways that we’re collecting data</a:t>
          </a:r>
          <a:r>
            <a:rPr lang="en-GB" sz="1400" kern="1200" dirty="0"/>
            <a:t>, necessarily. Maybe their attendance was always okay, but they were just very different around school and things like that. Or maybe their grades were okay but there were other issues that we encountered with them. So</a:t>
          </a:r>
          <a:r>
            <a:rPr lang="en-GB" sz="1400" b="1" kern="1200" dirty="0"/>
            <a:t>, I don’t think necessarily the tangible impact that we see in the life of the student, necessarily reflects in the data that we collect </a:t>
          </a:r>
          <a:r>
            <a:rPr lang="en-GB" sz="1400" kern="1200" dirty="0"/>
            <a:t>but it is recognised, and it is seen, and it’s noted that the students do spend far less time in places like PAC [exclusion in school] and exclusion meetings and things like that. (Music leader) </a:t>
          </a:r>
          <a:endParaRPr lang="en-US" sz="1400" kern="1200" dirty="0"/>
        </a:p>
      </dsp:txBody>
      <dsp:txXfrm>
        <a:off x="1729046" y="4745"/>
        <a:ext cx="8326924" cy="1497775"/>
      </dsp:txXfrm>
    </dsp:sp>
    <dsp:sp modelId="{22DA0CD5-E0BF-4F24-A4F9-D57794D0D247}">
      <dsp:nvSpPr>
        <dsp:cNvPr id="0" name=""/>
        <dsp:cNvSpPr/>
      </dsp:nvSpPr>
      <dsp:spPr>
        <a:xfrm>
          <a:off x="0" y="1865618"/>
          <a:ext cx="10123714" cy="1496313"/>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CBE208-B888-4A94-A0FC-219443745C2D}">
      <dsp:nvSpPr>
        <dsp:cNvPr id="0" name=""/>
        <dsp:cNvSpPr/>
      </dsp:nvSpPr>
      <dsp:spPr>
        <a:xfrm>
          <a:off x="452634" y="2202288"/>
          <a:ext cx="823776" cy="8229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F0270E0-A0E0-49FF-8C1F-64D07E33F4E8}">
      <dsp:nvSpPr>
        <dsp:cNvPr id="0" name=""/>
        <dsp:cNvSpPr/>
      </dsp:nvSpPr>
      <dsp:spPr>
        <a:xfrm>
          <a:off x="1729046" y="1865618"/>
          <a:ext cx="8326924" cy="149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515" tIns="158515" rIns="158515" bIns="158515" numCol="1" spcCol="1270" anchor="ctr" anchorCtr="0">
          <a:noAutofit/>
        </a:bodyPr>
        <a:lstStyle/>
        <a:p>
          <a:pPr marL="0" lvl="0" indent="0" algn="l" defTabSz="622300">
            <a:lnSpc>
              <a:spcPct val="90000"/>
            </a:lnSpc>
            <a:spcBef>
              <a:spcPct val="0"/>
            </a:spcBef>
            <a:spcAft>
              <a:spcPct val="35000"/>
            </a:spcAft>
            <a:buNone/>
          </a:pPr>
          <a:r>
            <a:rPr lang="en-GB" sz="1400" kern="1200"/>
            <a:t>And the issue was that none of them </a:t>
          </a:r>
          <a:r>
            <a:rPr lang="en-GB" sz="1400" b="1" kern="1200"/>
            <a:t>had progressed enough to access the new spec of GCSE music</a:t>
          </a:r>
          <a:r>
            <a:rPr lang="en-GB" sz="1400" kern="1200"/>
            <a:t>. (Music leader) </a:t>
          </a:r>
          <a:endParaRPr lang="en-US" sz="1400" kern="1200"/>
        </a:p>
      </dsp:txBody>
      <dsp:txXfrm>
        <a:off x="1729046" y="1865618"/>
        <a:ext cx="8326924" cy="1497775"/>
      </dsp:txXfrm>
    </dsp:sp>
    <dsp:sp modelId="{82BCB4A7-FB3E-41B7-93CF-3236387C6241}">
      <dsp:nvSpPr>
        <dsp:cNvPr id="0" name=""/>
        <dsp:cNvSpPr/>
      </dsp:nvSpPr>
      <dsp:spPr>
        <a:xfrm>
          <a:off x="0" y="3726491"/>
          <a:ext cx="10123714" cy="1496313"/>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CBFA2C-D84B-46AF-AFD8-F71701283699}">
      <dsp:nvSpPr>
        <dsp:cNvPr id="0" name=""/>
        <dsp:cNvSpPr/>
      </dsp:nvSpPr>
      <dsp:spPr>
        <a:xfrm>
          <a:off x="452634" y="4063161"/>
          <a:ext cx="823776" cy="8229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39AA4D-B0D0-45A4-9C8E-39BCD0003205}">
      <dsp:nvSpPr>
        <dsp:cNvPr id="0" name=""/>
        <dsp:cNvSpPr/>
      </dsp:nvSpPr>
      <dsp:spPr>
        <a:xfrm>
          <a:off x="1729046" y="3726491"/>
          <a:ext cx="8326924" cy="1497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515" tIns="158515" rIns="158515" bIns="158515" numCol="1" spcCol="1270" anchor="ctr" anchorCtr="0">
          <a:noAutofit/>
        </a:bodyPr>
        <a:lstStyle/>
        <a:p>
          <a:pPr marL="0" lvl="0" indent="0" algn="l" defTabSz="622300">
            <a:lnSpc>
              <a:spcPct val="90000"/>
            </a:lnSpc>
            <a:spcBef>
              <a:spcPct val="0"/>
            </a:spcBef>
            <a:spcAft>
              <a:spcPct val="35000"/>
            </a:spcAft>
            <a:buNone/>
          </a:pPr>
          <a:r>
            <a:rPr lang="en-GB" sz="1400" kern="1200"/>
            <a:t>Usually in school we very much have certain skills we need to cover, get certain grades and it is very much </a:t>
          </a:r>
          <a:r>
            <a:rPr lang="en-GB" sz="1400" b="1" kern="1200"/>
            <a:t>target driven</a:t>
          </a:r>
          <a:r>
            <a:rPr lang="en-GB" sz="1400" kern="1200"/>
            <a:t>. Whereas this is far more looking at the individual needs of the children’ (Teacher) </a:t>
          </a:r>
          <a:endParaRPr lang="en-US" sz="1400" kern="1200"/>
        </a:p>
      </dsp:txBody>
      <dsp:txXfrm>
        <a:off x="1729046" y="3726491"/>
        <a:ext cx="8326924" cy="14977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129F4-94AD-4A9E-9013-297B9083008F}">
      <dsp:nvSpPr>
        <dsp:cNvPr id="0" name=""/>
        <dsp:cNvSpPr/>
      </dsp:nvSpPr>
      <dsp:spPr>
        <a:xfrm>
          <a:off x="2693063" y="657954"/>
          <a:ext cx="508016" cy="91440"/>
        </a:xfrm>
        <a:custGeom>
          <a:avLst/>
          <a:gdLst/>
          <a:ahLst/>
          <a:cxnLst/>
          <a:rect l="0" t="0" r="0" b="0"/>
          <a:pathLst>
            <a:path>
              <a:moveTo>
                <a:pt x="0" y="45720"/>
              </a:moveTo>
              <a:lnTo>
                <a:pt x="508016"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33606" y="700981"/>
        <a:ext cx="26930" cy="5386"/>
      </dsp:txXfrm>
    </dsp:sp>
    <dsp:sp modelId="{F2122D1B-C5B6-4595-94F0-19C476CA6F87}">
      <dsp:nvSpPr>
        <dsp:cNvPr id="0" name=""/>
        <dsp:cNvSpPr/>
      </dsp:nvSpPr>
      <dsp:spPr>
        <a:xfrm>
          <a:off x="353051" y="1131"/>
          <a:ext cx="2341811" cy="140508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751" tIns="120451" rIns="114751" bIns="120451" numCol="1" spcCol="1270" anchor="ctr" anchorCtr="0">
          <a:noAutofit/>
        </a:bodyPr>
        <a:lstStyle/>
        <a:p>
          <a:pPr marL="0" lvl="0" indent="0" algn="ctr" defTabSz="577850">
            <a:lnSpc>
              <a:spcPct val="90000"/>
            </a:lnSpc>
            <a:spcBef>
              <a:spcPct val="0"/>
            </a:spcBef>
            <a:spcAft>
              <a:spcPct val="35000"/>
            </a:spcAft>
            <a:buNone/>
          </a:pPr>
          <a:r>
            <a:rPr lang="en-GB" sz="1300" kern="1200"/>
            <a:t>Retain enough flexibility to allow participation and engagement alongside learning and progress </a:t>
          </a:r>
          <a:endParaRPr lang="en-US" sz="1300" kern="1200"/>
        </a:p>
      </dsp:txBody>
      <dsp:txXfrm>
        <a:off x="353051" y="1131"/>
        <a:ext cx="2341811" cy="1405087"/>
      </dsp:txXfrm>
    </dsp:sp>
    <dsp:sp modelId="{88E1A167-039A-427A-8302-903D9B7111E2}">
      <dsp:nvSpPr>
        <dsp:cNvPr id="0" name=""/>
        <dsp:cNvSpPr/>
      </dsp:nvSpPr>
      <dsp:spPr>
        <a:xfrm>
          <a:off x="1523957" y="1404418"/>
          <a:ext cx="2880428" cy="508016"/>
        </a:xfrm>
        <a:custGeom>
          <a:avLst/>
          <a:gdLst/>
          <a:ahLst/>
          <a:cxnLst/>
          <a:rect l="0" t="0" r="0" b="0"/>
          <a:pathLst>
            <a:path>
              <a:moveTo>
                <a:pt x="2880428" y="0"/>
              </a:moveTo>
              <a:lnTo>
                <a:pt x="2880428" y="271108"/>
              </a:lnTo>
              <a:lnTo>
                <a:pt x="0" y="271108"/>
              </a:lnTo>
              <a:lnTo>
                <a:pt x="0" y="508016"/>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0913" y="1655733"/>
        <a:ext cx="146517" cy="5386"/>
      </dsp:txXfrm>
    </dsp:sp>
    <dsp:sp modelId="{0B69230C-D5CC-40AD-9309-E4E2B2435E84}">
      <dsp:nvSpPr>
        <dsp:cNvPr id="0" name=""/>
        <dsp:cNvSpPr/>
      </dsp:nvSpPr>
      <dsp:spPr>
        <a:xfrm>
          <a:off x="3233480" y="1131"/>
          <a:ext cx="2341811" cy="140508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751" tIns="120451" rIns="114751" bIns="120451" numCol="1" spcCol="1270" anchor="ctr" anchorCtr="0">
          <a:noAutofit/>
        </a:bodyPr>
        <a:lstStyle/>
        <a:p>
          <a:pPr marL="0" lvl="0" indent="0" algn="ctr" defTabSz="577850">
            <a:lnSpc>
              <a:spcPct val="90000"/>
            </a:lnSpc>
            <a:spcBef>
              <a:spcPct val="0"/>
            </a:spcBef>
            <a:spcAft>
              <a:spcPct val="35000"/>
            </a:spcAft>
            <a:buNone/>
          </a:pPr>
          <a:r>
            <a:rPr lang="en-GB" sz="1300" kern="1200"/>
            <a:t>Draw on young people’s existing musical tastes to ignite a passion for classroom music, and enable them to have ownership over their musical journeys </a:t>
          </a:r>
          <a:endParaRPr lang="en-US" sz="1300" kern="1200"/>
        </a:p>
      </dsp:txBody>
      <dsp:txXfrm>
        <a:off x="3233480" y="1131"/>
        <a:ext cx="2341811" cy="1405087"/>
      </dsp:txXfrm>
    </dsp:sp>
    <dsp:sp modelId="{3A92CFEC-6759-4C8E-BC76-033C10A1599F}">
      <dsp:nvSpPr>
        <dsp:cNvPr id="0" name=""/>
        <dsp:cNvSpPr/>
      </dsp:nvSpPr>
      <dsp:spPr>
        <a:xfrm>
          <a:off x="2693063" y="2601658"/>
          <a:ext cx="508016" cy="91440"/>
        </a:xfrm>
        <a:custGeom>
          <a:avLst/>
          <a:gdLst/>
          <a:ahLst/>
          <a:cxnLst/>
          <a:rect l="0" t="0" r="0" b="0"/>
          <a:pathLst>
            <a:path>
              <a:moveTo>
                <a:pt x="0" y="45720"/>
              </a:moveTo>
              <a:lnTo>
                <a:pt x="508016"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33606" y="2644685"/>
        <a:ext cx="26930" cy="5386"/>
      </dsp:txXfrm>
    </dsp:sp>
    <dsp:sp modelId="{0CBA7B44-D258-47D6-8941-EB72E201441A}">
      <dsp:nvSpPr>
        <dsp:cNvPr id="0" name=""/>
        <dsp:cNvSpPr/>
      </dsp:nvSpPr>
      <dsp:spPr>
        <a:xfrm>
          <a:off x="353051" y="1944834"/>
          <a:ext cx="2341811" cy="140508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751" tIns="120451" rIns="114751" bIns="120451" numCol="1" spcCol="1270" anchor="ctr" anchorCtr="0">
          <a:noAutofit/>
        </a:bodyPr>
        <a:lstStyle/>
        <a:p>
          <a:pPr marL="0" lvl="0" indent="0" algn="ctr" defTabSz="577850">
            <a:lnSpc>
              <a:spcPct val="90000"/>
            </a:lnSpc>
            <a:spcBef>
              <a:spcPct val="0"/>
            </a:spcBef>
            <a:spcAft>
              <a:spcPct val="35000"/>
            </a:spcAft>
            <a:buNone/>
          </a:pPr>
          <a:r>
            <a:rPr lang="en-GB" sz="1300" kern="1200"/>
            <a:t>Be designed to standalone, i.e. are not written solely as a pathway into Key Stage 4 </a:t>
          </a:r>
          <a:endParaRPr lang="en-US" sz="1300" kern="1200"/>
        </a:p>
      </dsp:txBody>
      <dsp:txXfrm>
        <a:off x="353051" y="1944834"/>
        <a:ext cx="2341811" cy="1405087"/>
      </dsp:txXfrm>
    </dsp:sp>
    <dsp:sp modelId="{EFF0B3FC-2DF5-4799-8C0E-2174464F537A}">
      <dsp:nvSpPr>
        <dsp:cNvPr id="0" name=""/>
        <dsp:cNvSpPr/>
      </dsp:nvSpPr>
      <dsp:spPr>
        <a:xfrm>
          <a:off x="1523957" y="3348122"/>
          <a:ext cx="2880428" cy="508016"/>
        </a:xfrm>
        <a:custGeom>
          <a:avLst/>
          <a:gdLst/>
          <a:ahLst/>
          <a:cxnLst/>
          <a:rect l="0" t="0" r="0" b="0"/>
          <a:pathLst>
            <a:path>
              <a:moveTo>
                <a:pt x="2880428" y="0"/>
              </a:moveTo>
              <a:lnTo>
                <a:pt x="2880428" y="271108"/>
              </a:lnTo>
              <a:lnTo>
                <a:pt x="0" y="271108"/>
              </a:lnTo>
              <a:lnTo>
                <a:pt x="0" y="508016"/>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0913" y="3599437"/>
        <a:ext cx="146517" cy="5386"/>
      </dsp:txXfrm>
    </dsp:sp>
    <dsp:sp modelId="{960CA513-B162-491D-B97F-9F4D414EA3BB}">
      <dsp:nvSpPr>
        <dsp:cNvPr id="0" name=""/>
        <dsp:cNvSpPr/>
      </dsp:nvSpPr>
      <dsp:spPr>
        <a:xfrm>
          <a:off x="3233480" y="1944834"/>
          <a:ext cx="2341811" cy="140508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751" tIns="120451" rIns="114751" bIns="120451" numCol="1" spcCol="1270" anchor="ctr" anchorCtr="0">
          <a:noAutofit/>
        </a:bodyPr>
        <a:lstStyle/>
        <a:p>
          <a:pPr marL="0" lvl="0" indent="0" algn="ctr" defTabSz="577850">
            <a:lnSpc>
              <a:spcPct val="90000"/>
            </a:lnSpc>
            <a:spcBef>
              <a:spcPct val="0"/>
            </a:spcBef>
            <a:spcAft>
              <a:spcPct val="35000"/>
            </a:spcAft>
            <a:buNone/>
          </a:pPr>
          <a:r>
            <a:rPr lang="en-GB" sz="1300" kern="1200"/>
            <a:t>Exploit the aspects of making music that promote social and emotional wellbeing </a:t>
          </a:r>
          <a:endParaRPr lang="en-US" sz="1300" kern="1200"/>
        </a:p>
      </dsp:txBody>
      <dsp:txXfrm>
        <a:off x="3233480" y="1944834"/>
        <a:ext cx="2341811" cy="1405087"/>
      </dsp:txXfrm>
    </dsp:sp>
    <dsp:sp modelId="{4FE428A4-22C9-4EFC-8714-65DFFC42C0F0}">
      <dsp:nvSpPr>
        <dsp:cNvPr id="0" name=""/>
        <dsp:cNvSpPr/>
      </dsp:nvSpPr>
      <dsp:spPr>
        <a:xfrm>
          <a:off x="353051" y="3888538"/>
          <a:ext cx="2341811" cy="1405087"/>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751" tIns="120451" rIns="114751" bIns="120451" numCol="1" spcCol="1270" anchor="ctr" anchorCtr="0">
          <a:noAutofit/>
        </a:bodyPr>
        <a:lstStyle/>
        <a:p>
          <a:pPr marL="0" lvl="0" indent="0" algn="ctr" defTabSz="577850">
            <a:lnSpc>
              <a:spcPct val="90000"/>
            </a:lnSpc>
            <a:spcBef>
              <a:spcPct val="0"/>
            </a:spcBef>
            <a:spcAft>
              <a:spcPct val="35000"/>
            </a:spcAft>
            <a:buNone/>
          </a:pPr>
          <a:r>
            <a:rPr lang="en-GB" sz="1300" kern="1200"/>
            <a:t>Be future-facing – helping to develop the skills that young people will need for a future music industry for those who wish to pursue that route. </a:t>
          </a:r>
          <a:endParaRPr lang="en-US" sz="1300" kern="1200"/>
        </a:p>
      </dsp:txBody>
      <dsp:txXfrm>
        <a:off x="353051" y="3888538"/>
        <a:ext cx="2341811" cy="14050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29B4F-C1EE-4D42-8B9C-CBE4264CFAAF}">
      <dsp:nvSpPr>
        <dsp:cNvPr id="0" name=""/>
        <dsp:cNvSpPr/>
      </dsp:nvSpPr>
      <dsp:spPr>
        <a:xfrm>
          <a:off x="892" y="897535"/>
          <a:ext cx="3482578" cy="208954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KS3 needs rethinking in terms of completeness both in itself, and as preparation for GCSE. </a:t>
          </a:r>
          <a:endParaRPr lang="en-US" sz="2100" kern="1200" dirty="0"/>
        </a:p>
      </dsp:txBody>
      <dsp:txXfrm>
        <a:off x="892" y="897535"/>
        <a:ext cx="3482578" cy="2089546"/>
      </dsp:txXfrm>
    </dsp:sp>
    <dsp:sp modelId="{7C79797E-2601-43D7-BF40-5E39D14B4EA8}">
      <dsp:nvSpPr>
        <dsp:cNvPr id="0" name=""/>
        <dsp:cNvSpPr/>
      </dsp:nvSpPr>
      <dsp:spPr>
        <a:xfrm>
          <a:off x="3831728" y="897535"/>
          <a:ext cx="3482578" cy="208954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The KS3 curriculum is often thematic, project or topic based, and predicated on sequential modes of delivery (Fautley, 2016a; b; Fautley et al., 2018; Anderson, 2019). </a:t>
          </a:r>
          <a:endParaRPr lang="en-US" sz="2100" kern="1200" dirty="0"/>
        </a:p>
      </dsp:txBody>
      <dsp:txXfrm>
        <a:off x="3831728" y="897535"/>
        <a:ext cx="3482578" cy="2089546"/>
      </dsp:txXfrm>
    </dsp:sp>
    <dsp:sp modelId="{D8FB94BB-0D7F-4453-B23A-12562CC27B94}">
      <dsp:nvSpPr>
        <dsp:cNvPr id="0" name=""/>
        <dsp:cNvSpPr/>
      </dsp:nvSpPr>
      <dsp:spPr>
        <a:xfrm>
          <a:off x="1916310" y="3335340"/>
          <a:ext cx="3482578" cy="208954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The Exchanging Notes work has shown that where schools come into contact with different musical modalities, fresh thinking can produce novel curriculum ideas. </a:t>
          </a:r>
          <a:endParaRPr lang="en-US" sz="2100" kern="1200" dirty="0"/>
        </a:p>
      </dsp:txBody>
      <dsp:txXfrm>
        <a:off x="1916310" y="3335340"/>
        <a:ext cx="3482578" cy="2089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FDA99-B089-46FB-B5E7-1C2535CF951B}">
      <dsp:nvSpPr>
        <dsp:cNvPr id="0" name=""/>
        <dsp:cNvSpPr/>
      </dsp:nvSpPr>
      <dsp:spPr>
        <a:xfrm>
          <a:off x="186129" y="1623"/>
          <a:ext cx="2645755" cy="158745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Music-making is placed within the wider context of the young musician's life, with recognition of the young musician's existing musical identity </a:t>
          </a:r>
          <a:endParaRPr lang="en-US" sz="1400" kern="1200" dirty="0"/>
        </a:p>
      </dsp:txBody>
      <dsp:txXfrm>
        <a:off x="186129" y="1623"/>
        <a:ext cx="2645755" cy="1587453"/>
      </dsp:txXfrm>
    </dsp:sp>
    <dsp:sp modelId="{F4D4D98F-4463-4CA0-90C8-17ECBCBCB898}">
      <dsp:nvSpPr>
        <dsp:cNvPr id="0" name=""/>
        <dsp:cNvSpPr/>
      </dsp:nvSpPr>
      <dsp:spPr>
        <a:xfrm>
          <a:off x="3096459" y="1623"/>
          <a:ext cx="2645755" cy="1587453"/>
        </a:xfrm>
        <a:prstGeom prst="rect">
          <a:avLst/>
        </a:prstGeom>
        <a:solidFill>
          <a:schemeClr val="accent2">
            <a:hueOff val="-189732"/>
            <a:satOff val="-5167"/>
            <a:lumOff val="-102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Young musicians experience equality of engagement: no participant is discriminated against </a:t>
          </a:r>
          <a:endParaRPr lang="en-US" sz="1400" kern="1200"/>
        </a:p>
      </dsp:txBody>
      <dsp:txXfrm>
        <a:off x="3096459" y="1623"/>
        <a:ext cx="2645755" cy="1587453"/>
      </dsp:txXfrm>
    </dsp:sp>
    <dsp:sp modelId="{5481FAAB-4E86-4A8D-9E4F-461406F78E52}">
      <dsp:nvSpPr>
        <dsp:cNvPr id="0" name=""/>
        <dsp:cNvSpPr/>
      </dsp:nvSpPr>
      <dsp:spPr>
        <a:xfrm>
          <a:off x="186129" y="1853651"/>
          <a:ext cx="2645755" cy="1587453"/>
        </a:xfrm>
        <a:prstGeom prst="rect">
          <a:avLst/>
        </a:prstGeom>
        <a:solidFill>
          <a:schemeClr val="accent2">
            <a:hueOff val="-379465"/>
            <a:satOff val="-10334"/>
            <a:lumOff val="-203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The young musician's performance and technique are monitored, and achievements are celebrated and valued </a:t>
          </a:r>
          <a:endParaRPr lang="en-US" sz="1400" kern="1200"/>
        </a:p>
      </dsp:txBody>
      <dsp:txXfrm>
        <a:off x="186129" y="1853651"/>
        <a:ext cx="2645755" cy="1587453"/>
      </dsp:txXfrm>
    </dsp:sp>
    <dsp:sp modelId="{C4534825-4458-450B-B07D-ABE59CE2EC52}">
      <dsp:nvSpPr>
        <dsp:cNvPr id="0" name=""/>
        <dsp:cNvSpPr/>
      </dsp:nvSpPr>
      <dsp:spPr>
        <a:xfrm>
          <a:off x="3096459" y="1853651"/>
          <a:ext cx="2645755" cy="1587453"/>
        </a:xfrm>
        <a:prstGeom prst="rect">
          <a:avLst/>
        </a:prstGeom>
        <a:solidFill>
          <a:schemeClr val="accent2">
            <a:hueOff val="-569197"/>
            <a:satOff val="-15501"/>
            <a:lumOff val="-3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Feedback on young musician's practice is given, with next steps for improvement made clear (though not necessarily through spoken instruction). Where possible the pathway for improvement is identified by the young musician and their peers </a:t>
          </a:r>
          <a:endParaRPr lang="en-US" sz="1400" kern="1200"/>
        </a:p>
      </dsp:txBody>
      <dsp:txXfrm>
        <a:off x="3096459" y="1853651"/>
        <a:ext cx="2645755" cy="1587453"/>
      </dsp:txXfrm>
    </dsp:sp>
    <dsp:sp modelId="{DDF17A0C-1580-427A-965C-E0D4736F400E}">
      <dsp:nvSpPr>
        <dsp:cNvPr id="0" name=""/>
        <dsp:cNvSpPr/>
      </dsp:nvSpPr>
      <dsp:spPr>
        <a:xfrm>
          <a:off x="186129" y="3705680"/>
          <a:ext cx="2645755" cy="1587453"/>
        </a:xfrm>
        <a:prstGeom prst="rect">
          <a:avLst/>
        </a:prstGeom>
        <a:solidFill>
          <a:schemeClr val="accent2">
            <a:hueOff val="-758930"/>
            <a:satOff val="-20668"/>
            <a:lumOff val="-407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Achievement and excellence are measured in terms of personal progress and a comparison to others is only made where appropriate </a:t>
          </a:r>
          <a:endParaRPr lang="en-US" sz="1400" kern="1200"/>
        </a:p>
      </dsp:txBody>
      <dsp:txXfrm>
        <a:off x="186129" y="3705680"/>
        <a:ext cx="2645755" cy="1587453"/>
      </dsp:txXfrm>
    </dsp:sp>
    <dsp:sp modelId="{5F4EA2A0-6208-43CA-864B-D050DAF4256C}">
      <dsp:nvSpPr>
        <dsp:cNvPr id="0" name=""/>
        <dsp:cNvSpPr/>
      </dsp:nvSpPr>
      <dsp:spPr>
        <a:xfrm>
          <a:off x="3096459" y="3705680"/>
          <a:ext cx="2645755" cy="1587453"/>
        </a:xfrm>
        <a:prstGeom prst="rect">
          <a:avLst/>
        </a:prstGeom>
        <a:solidFill>
          <a:schemeClr val="accent2">
            <a:hueOff val="-948662"/>
            <a:satOff val="-25835"/>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The music leader and/or project staff identify any needs for additional pastoral or other support, and seek to provide or signpost to this as appropriate </a:t>
          </a:r>
          <a:endParaRPr lang="en-US" sz="1400" kern="1200" dirty="0"/>
        </a:p>
      </dsp:txBody>
      <dsp:txXfrm>
        <a:off x="3096459" y="3705680"/>
        <a:ext cx="2645755" cy="15874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C06EA-75D5-41A2-86C7-FF71B2DA2DA4}">
      <dsp:nvSpPr>
        <dsp:cNvPr id="0" name=""/>
        <dsp:cNvSpPr/>
      </dsp:nvSpPr>
      <dsp:spPr>
        <a:xfrm>
          <a:off x="0" y="12538"/>
          <a:ext cx="5928344" cy="593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Social workers </a:t>
          </a:r>
          <a:endParaRPr lang="en-US" sz="2600" kern="1200" dirty="0"/>
        </a:p>
      </dsp:txBody>
      <dsp:txXfrm>
        <a:off x="28957" y="41495"/>
        <a:ext cx="5870430" cy="535276"/>
      </dsp:txXfrm>
    </dsp:sp>
    <dsp:sp modelId="{FC636917-D0D9-4316-87D0-5F775AE1ED7B}">
      <dsp:nvSpPr>
        <dsp:cNvPr id="0" name=""/>
        <dsp:cNvSpPr/>
      </dsp:nvSpPr>
      <dsp:spPr>
        <a:xfrm>
          <a:off x="0" y="680608"/>
          <a:ext cx="5928344" cy="593190"/>
        </a:xfrm>
        <a:prstGeom prst="roundRect">
          <a:avLst/>
        </a:prstGeom>
        <a:solidFill>
          <a:schemeClr val="accent2">
            <a:hueOff val="-135523"/>
            <a:satOff val="-3691"/>
            <a:lumOff val="-7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Carers </a:t>
          </a:r>
          <a:endParaRPr lang="en-US" sz="2600" kern="1200" dirty="0"/>
        </a:p>
      </dsp:txBody>
      <dsp:txXfrm>
        <a:off x="28957" y="709565"/>
        <a:ext cx="5870430" cy="535276"/>
      </dsp:txXfrm>
    </dsp:sp>
    <dsp:sp modelId="{866D8C6C-D194-41B4-A452-C43E86DB472D}">
      <dsp:nvSpPr>
        <dsp:cNvPr id="0" name=""/>
        <dsp:cNvSpPr/>
      </dsp:nvSpPr>
      <dsp:spPr>
        <a:xfrm>
          <a:off x="0" y="1348678"/>
          <a:ext cx="5928344" cy="593190"/>
        </a:xfrm>
        <a:prstGeom prst="roundRect">
          <a:avLst/>
        </a:prstGeom>
        <a:solidFill>
          <a:schemeClr val="accent2">
            <a:hueOff val="-271046"/>
            <a:satOff val="-7381"/>
            <a:lumOff val="-14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Independent reviewing officers </a:t>
          </a:r>
          <a:endParaRPr lang="en-US" sz="2600" kern="1200" dirty="0"/>
        </a:p>
      </dsp:txBody>
      <dsp:txXfrm>
        <a:off x="28957" y="1377635"/>
        <a:ext cx="5870430" cy="535276"/>
      </dsp:txXfrm>
    </dsp:sp>
    <dsp:sp modelId="{2CF6037F-7906-4E29-8505-96BA9BFC539A}">
      <dsp:nvSpPr>
        <dsp:cNvPr id="0" name=""/>
        <dsp:cNvSpPr/>
      </dsp:nvSpPr>
      <dsp:spPr>
        <a:xfrm>
          <a:off x="0" y="2016748"/>
          <a:ext cx="5928344" cy="593190"/>
        </a:xfrm>
        <a:prstGeom prst="roundRect">
          <a:avLst/>
        </a:prstGeom>
        <a:solidFill>
          <a:schemeClr val="accent2">
            <a:hueOff val="-406569"/>
            <a:satOff val="-11072"/>
            <a:lumOff val="-21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Music therapists </a:t>
          </a:r>
          <a:endParaRPr lang="en-US" sz="2600" kern="1200"/>
        </a:p>
      </dsp:txBody>
      <dsp:txXfrm>
        <a:off x="28957" y="2045705"/>
        <a:ext cx="5870430" cy="535276"/>
      </dsp:txXfrm>
    </dsp:sp>
    <dsp:sp modelId="{C9C9E1BE-C463-40FD-884A-08AF587233A8}">
      <dsp:nvSpPr>
        <dsp:cNvPr id="0" name=""/>
        <dsp:cNvSpPr/>
      </dsp:nvSpPr>
      <dsp:spPr>
        <a:xfrm>
          <a:off x="0" y="2684818"/>
          <a:ext cx="5928344" cy="593190"/>
        </a:xfrm>
        <a:prstGeom prst="roundRect">
          <a:avLst/>
        </a:prstGeom>
        <a:solidFill>
          <a:schemeClr val="accent2">
            <a:hueOff val="-542093"/>
            <a:satOff val="-14763"/>
            <a:lumOff val="-29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SENCOs </a:t>
          </a:r>
          <a:endParaRPr lang="en-US" sz="2600" kern="1200" dirty="0"/>
        </a:p>
      </dsp:txBody>
      <dsp:txXfrm>
        <a:off x="28957" y="2713775"/>
        <a:ext cx="5870430" cy="535276"/>
      </dsp:txXfrm>
    </dsp:sp>
    <dsp:sp modelId="{CA1607DB-9F19-48D6-B332-C5280C742168}">
      <dsp:nvSpPr>
        <dsp:cNvPr id="0" name=""/>
        <dsp:cNvSpPr/>
      </dsp:nvSpPr>
      <dsp:spPr>
        <a:xfrm>
          <a:off x="0" y="3352888"/>
          <a:ext cx="5928344" cy="593190"/>
        </a:xfrm>
        <a:prstGeom prst="roundRect">
          <a:avLst/>
        </a:prstGeom>
        <a:solidFill>
          <a:schemeClr val="accent2">
            <a:hueOff val="-677616"/>
            <a:satOff val="-18454"/>
            <a:lumOff val="-36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School pastoral staff </a:t>
          </a:r>
          <a:endParaRPr lang="en-US" sz="2600" kern="1200"/>
        </a:p>
      </dsp:txBody>
      <dsp:txXfrm>
        <a:off x="28957" y="3381845"/>
        <a:ext cx="5870430" cy="535276"/>
      </dsp:txXfrm>
    </dsp:sp>
    <dsp:sp modelId="{95D9641A-0906-44D1-AF8A-84106419498D}">
      <dsp:nvSpPr>
        <dsp:cNvPr id="0" name=""/>
        <dsp:cNvSpPr/>
      </dsp:nvSpPr>
      <dsp:spPr>
        <a:xfrm>
          <a:off x="0" y="4020958"/>
          <a:ext cx="5928344" cy="593190"/>
        </a:xfrm>
        <a:prstGeom prst="roundRect">
          <a:avLst/>
        </a:prstGeom>
        <a:solidFill>
          <a:schemeClr val="accent2">
            <a:hueOff val="-813139"/>
            <a:satOff val="-22144"/>
            <a:lumOff val="-43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Learning support teams </a:t>
          </a:r>
          <a:endParaRPr lang="en-US" sz="2600" kern="1200" dirty="0"/>
        </a:p>
      </dsp:txBody>
      <dsp:txXfrm>
        <a:off x="28957" y="4049915"/>
        <a:ext cx="5870430" cy="535276"/>
      </dsp:txXfrm>
    </dsp:sp>
    <dsp:sp modelId="{D6604BBA-7F27-4F35-870E-3ABAA255C5FF}">
      <dsp:nvSpPr>
        <dsp:cNvPr id="0" name=""/>
        <dsp:cNvSpPr/>
      </dsp:nvSpPr>
      <dsp:spPr>
        <a:xfrm>
          <a:off x="0" y="4689028"/>
          <a:ext cx="5928344" cy="593190"/>
        </a:xfrm>
        <a:prstGeom prst="roundRect">
          <a:avLst/>
        </a:prstGeom>
        <a:solidFill>
          <a:schemeClr val="accent2">
            <a:hueOff val="-948662"/>
            <a:satOff val="-25835"/>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Medical professionals </a:t>
          </a:r>
          <a:endParaRPr lang="en-US" sz="2600" kern="1200"/>
        </a:p>
      </dsp:txBody>
      <dsp:txXfrm>
        <a:off x="28957" y="4717985"/>
        <a:ext cx="5870430" cy="5352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16F0C6-E6B3-445E-85D1-1E1A06070A12}"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AFE44-AB86-407D-9A1C-1B71066EF096}" type="slidenum">
              <a:rPr lang="en-GB" smtClean="0"/>
              <a:t>‹#›</a:t>
            </a:fld>
            <a:endParaRPr lang="en-GB"/>
          </a:p>
        </p:txBody>
      </p:sp>
    </p:spTree>
    <p:extLst>
      <p:ext uri="{BB962C8B-B14F-4D97-AF65-F5344CB8AC3E}">
        <p14:creationId xmlns:p14="http://schemas.microsoft.com/office/powerpoint/2010/main" val="408881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2</a:t>
            </a:fld>
            <a:endParaRPr lang="en-GB"/>
          </a:p>
        </p:txBody>
      </p:sp>
    </p:spTree>
    <p:extLst>
      <p:ext uri="{BB962C8B-B14F-4D97-AF65-F5344CB8AC3E}">
        <p14:creationId xmlns:p14="http://schemas.microsoft.com/office/powerpoint/2010/main" val="602106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12</a:t>
            </a:fld>
            <a:endParaRPr lang="en-GB"/>
          </a:p>
        </p:txBody>
      </p:sp>
    </p:spTree>
    <p:extLst>
      <p:ext uri="{BB962C8B-B14F-4D97-AF65-F5344CB8AC3E}">
        <p14:creationId xmlns:p14="http://schemas.microsoft.com/office/powerpoint/2010/main" val="2500561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13</a:t>
            </a:fld>
            <a:endParaRPr lang="en-GB"/>
          </a:p>
        </p:txBody>
      </p:sp>
    </p:spTree>
    <p:extLst>
      <p:ext uri="{BB962C8B-B14F-4D97-AF65-F5344CB8AC3E}">
        <p14:creationId xmlns:p14="http://schemas.microsoft.com/office/powerpoint/2010/main" val="2357881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14</a:t>
            </a:fld>
            <a:endParaRPr lang="en-GB"/>
          </a:p>
        </p:txBody>
      </p:sp>
    </p:spTree>
    <p:extLst>
      <p:ext uri="{BB962C8B-B14F-4D97-AF65-F5344CB8AC3E}">
        <p14:creationId xmlns:p14="http://schemas.microsoft.com/office/powerpoint/2010/main" val="2498577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15</a:t>
            </a:fld>
            <a:endParaRPr lang="en-GB"/>
          </a:p>
        </p:txBody>
      </p:sp>
    </p:spTree>
    <p:extLst>
      <p:ext uri="{BB962C8B-B14F-4D97-AF65-F5344CB8AC3E}">
        <p14:creationId xmlns:p14="http://schemas.microsoft.com/office/powerpoint/2010/main" val="2325958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81A438-5749-4C27-9944-4E0342B7E259}" type="slidenum">
              <a:rPr lang="en-GB" smtClean="0"/>
              <a:t>16</a:t>
            </a:fld>
            <a:endParaRPr lang="en-GB"/>
          </a:p>
        </p:txBody>
      </p:sp>
    </p:spTree>
    <p:extLst>
      <p:ext uri="{BB962C8B-B14F-4D97-AF65-F5344CB8AC3E}">
        <p14:creationId xmlns:p14="http://schemas.microsoft.com/office/powerpoint/2010/main" val="1007004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3</a:t>
            </a:fld>
            <a:endParaRPr lang="en-GB"/>
          </a:p>
        </p:txBody>
      </p:sp>
    </p:spTree>
    <p:extLst>
      <p:ext uri="{BB962C8B-B14F-4D97-AF65-F5344CB8AC3E}">
        <p14:creationId xmlns:p14="http://schemas.microsoft.com/office/powerpoint/2010/main" val="459955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4</a:t>
            </a:fld>
            <a:endParaRPr lang="en-GB"/>
          </a:p>
        </p:txBody>
      </p:sp>
    </p:spTree>
    <p:extLst>
      <p:ext uri="{BB962C8B-B14F-4D97-AF65-F5344CB8AC3E}">
        <p14:creationId xmlns:p14="http://schemas.microsoft.com/office/powerpoint/2010/main" val="1565716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5</a:t>
            </a:fld>
            <a:endParaRPr lang="en-GB"/>
          </a:p>
        </p:txBody>
      </p:sp>
    </p:spTree>
    <p:extLst>
      <p:ext uri="{BB962C8B-B14F-4D97-AF65-F5344CB8AC3E}">
        <p14:creationId xmlns:p14="http://schemas.microsoft.com/office/powerpoint/2010/main" val="421126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6</a:t>
            </a:fld>
            <a:endParaRPr lang="en-GB"/>
          </a:p>
        </p:txBody>
      </p:sp>
    </p:spTree>
    <p:extLst>
      <p:ext uri="{BB962C8B-B14F-4D97-AF65-F5344CB8AC3E}">
        <p14:creationId xmlns:p14="http://schemas.microsoft.com/office/powerpoint/2010/main" val="92685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7</a:t>
            </a:fld>
            <a:endParaRPr lang="en-GB"/>
          </a:p>
        </p:txBody>
      </p:sp>
    </p:spTree>
    <p:extLst>
      <p:ext uri="{BB962C8B-B14F-4D97-AF65-F5344CB8AC3E}">
        <p14:creationId xmlns:p14="http://schemas.microsoft.com/office/powerpoint/2010/main" val="3939154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8</a:t>
            </a:fld>
            <a:endParaRPr lang="en-GB"/>
          </a:p>
        </p:txBody>
      </p:sp>
    </p:spTree>
    <p:extLst>
      <p:ext uri="{BB962C8B-B14F-4D97-AF65-F5344CB8AC3E}">
        <p14:creationId xmlns:p14="http://schemas.microsoft.com/office/powerpoint/2010/main" val="2036889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9</a:t>
            </a:fld>
            <a:endParaRPr lang="en-GB"/>
          </a:p>
        </p:txBody>
      </p:sp>
    </p:spTree>
    <p:extLst>
      <p:ext uri="{BB962C8B-B14F-4D97-AF65-F5344CB8AC3E}">
        <p14:creationId xmlns:p14="http://schemas.microsoft.com/office/powerpoint/2010/main" val="9397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1AAFE44-AB86-407D-9A1C-1B71066EF096}" type="slidenum">
              <a:rPr lang="en-GB" smtClean="0"/>
              <a:t>10</a:t>
            </a:fld>
            <a:endParaRPr lang="en-GB"/>
          </a:p>
        </p:txBody>
      </p:sp>
    </p:spTree>
    <p:extLst>
      <p:ext uri="{BB962C8B-B14F-4D97-AF65-F5344CB8AC3E}">
        <p14:creationId xmlns:p14="http://schemas.microsoft.com/office/powerpoint/2010/main" val="2950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4/27/2021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4/27/2021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4/27/2021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4/27/2021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4/27/2021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4/27/2021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4/27/2021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4/27/2021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4/27/2021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4/27/2021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4/27/2021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4/27/2021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ictoria.kinsella@bcu.ac.u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6.jpeg"/><Relationship Id="rId5" Type="http://schemas.openxmlformats.org/officeDocument/2006/relationships/image" Target="../media/image25.JPG"/><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289754" y="639098"/>
            <a:ext cx="6253317" cy="2969734"/>
          </a:xfrm>
        </p:spPr>
        <p:txBody>
          <a:bodyPr>
            <a:normAutofit fontScale="90000"/>
          </a:bodyPr>
          <a:lstStyle/>
          <a:p>
            <a:br>
              <a:rPr lang="en-GB" sz="4400" b="1" dirty="0">
                <a:latin typeface="Arial" panose="020B0604020202020204" pitchFamily="34" charset="0"/>
                <a:cs typeface="Arial" panose="020B0604020202020204" pitchFamily="34" charset="0"/>
              </a:rPr>
            </a:br>
            <a:br>
              <a:rPr lang="en-GB" sz="4400" b="1" dirty="0">
                <a:latin typeface="Arial" panose="020B0604020202020204" pitchFamily="34" charset="0"/>
                <a:cs typeface="Arial" panose="020B0604020202020204" pitchFamily="34" charset="0"/>
              </a:rPr>
            </a:br>
            <a:r>
              <a:rPr lang="en-GB" sz="4400" b="1" dirty="0">
                <a:latin typeface="Arial" panose="020B0604020202020204" pitchFamily="34" charset="0"/>
                <a:cs typeface="Arial" panose="020B0604020202020204" pitchFamily="34" charset="0"/>
              </a:rPr>
              <a:t>Exchanging Notes: </a:t>
            </a:r>
            <a:br>
              <a:rPr lang="en-GB" sz="4400" b="1" dirty="0">
                <a:latin typeface="Arial" panose="020B0604020202020204" pitchFamily="34" charset="0"/>
                <a:cs typeface="Arial" panose="020B0604020202020204" pitchFamily="34" charset="0"/>
              </a:rPr>
            </a:br>
            <a:r>
              <a:rPr lang="en-GB" sz="4400" b="1" dirty="0">
                <a:latin typeface="Arial" panose="020B0604020202020204" pitchFamily="34" charset="0"/>
                <a:cs typeface="Arial" panose="020B0604020202020204" pitchFamily="34" charset="0"/>
              </a:rPr>
              <a:t>Equality and Inclusion.</a:t>
            </a:r>
            <a:br>
              <a:rPr lang="en-GB"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3670B87B-41DD-45CF-B6E9-7CB4A86082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888720" cy="6858000"/>
          </a:xfrm>
          <a:prstGeom prst="rect">
            <a:avLst/>
          </a:prstGeom>
        </p:spPr>
      </p:pic>
      <p:sp>
        <p:nvSpPr>
          <p:cNvPr id="8" name="TextBox 7">
            <a:extLst>
              <a:ext uri="{FF2B5EF4-FFF2-40B4-BE49-F238E27FC236}">
                <a16:creationId xmlns:a16="http://schemas.microsoft.com/office/drawing/2014/main" id="{D002E7BA-2A68-4FF6-A136-5326CCB59B5C}"/>
              </a:ext>
            </a:extLst>
          </p:cNvPr>
          <p:cNvSpPr txBox="1"/>
          <p:nvPr/>
        </p:nvSpPr>
        <p:spPr>
          <a:xfrm>
            <a:off x="5427753" y="4456376"/>
            <a:ext cx="6583734" cy="1938992"/>
          </a:xfrm>
          <a:prstGeom prst="rect">
            <a:avLst/>
          </a:prstGeom>
          <a:noFill/>
        </p:spPr>
        <p:txBody>
          <a:bodyPr wrap="square" rtlCol="0">
            <a:spAutoFit/>
          </a:bodyPr>
          <a:lstStyle/>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Dr Victoria Kinsella</a:t>
            </a:r>
          </a:p>
          <a:p>
            <a:r>
              <a:rPr lang="en-GB" sz="2000" b="1" dirty="0">
                <a:latin typeface="Arial" panose="020B0604020202020204" pitchFamily="34" charset="0"/>
                <a:cs typeface="Arial" panose="020B0604020202020204" pitchFamily="34" charset="0"/>
              </a:rPr>
              <a:t>Email: </a:t>
            </a:r>
            <a:r>
              <a:rPr lang="en-GB" sz="2000" dirty="0">
                <a:latin typeface="Arial" panose="020B0604020202020204" pitchFamily="34" charset="0"/>
                <a:cs typeface="Arial" panose="020B0604020202020204" pitchFamily="34" charset="0"/>
                <a:hlinkClick r:id="rId3"/>
              </a:rPr>
              <a:t>victoria.kinsella@bcu.ac.uk</a:t>
            </a:r>
            <a:r>
              <a:rPr lang="en-GB" sz="2000" b="1" dirty="0">
                <a:latin typeface="Arial" panose="020B0604020202020204" pitchFamily="34" charset="0"/>
                <a:cs typeface="Arial" panose="020B0604020202020204" pitchFamily="34" charset="0"/>
              </a:rPr>
              <a:t> </a:t>
            </a:r>
          </a:p>
          <a:p>
            <a:r>
              <a:rPr lang="en-GB" sz="2000" b="1" dirty="0">
                <a:latin typeface="Arial" panose="020B0604020202020204" pitchFamily="34" charset="0"/>
                <a:cs typeface="Arial" panose="020B0604020202020204" pitchFamily="34" charset="0"/>
              </a:rPr>
              <a:t>Twitter: </a:t>
            </a:r>
            <a:r>
              <a:rPr lang="en-GB" sz="2000" dirty="0">
                <a:latin typeface="Arial" panose="020B0604020202020204" pitchFamily="34" charset="0"/>
                <a:cs typeface="Arial" panose="020B0604020202020204" pitchFamily="34" charset="0"/>
              </a:rPr>
              <a:t>@drtorikinsella</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Senior Research Fellow Birmingham City University </a:t>
            </a:r>
          </a:p>
        </p:txBody>
      </p: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r="1" b="3738"/>
          <a:stretch/>
        </p:blipFill>
        <p:spPr>
          <a:xfrm>
            <a:off x="807868" y="375228"/>
            <a:ext cx="5825840" cy="3196625"/>
          </a:xfrm>
          <a:custGeom>
            <a:avLst/>
            <a:gdLst/>
            <a:ahLst/>
            <a:cxnLst/>
            <a:rect l="l" t="t" r="r" b="b"/>
            <a:pathLst>
              <a:path w="7215401" h="2969304">
                <a:moveTo>
                  <a:pt x="0" y="0"/>
                </a:moveTo>
                <a:lnTo>
                  <a:pt x="677334" y="0"/>
                </a:lnTo>
                <a:lnTo>
                  <a:pt x="1168036" y="0"/>
                </a:lnTo>
                <a:lnTo>
                  <a:pt x="1205499" y="0"/>
                </a:lnTo>
                <a:lnTo>
                  <a:pt x="1647632" y="0"/>
                </a:lnTo>
                <a:lnTo>
                  <a:pt x="7215401" y="0"/>
                </a:lnTo>
                <a:lnTo>
                  <a:pt x="5840224" y="2969304"/>
                </a:lnTo>
                <a:lnTo>
                  <a:pt x="0" y="2969304"/>
                </a:lnTo>
                <a:close/>
              </a:path>
            </a:pathLst>
          </a:custGeom>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r="-3" b="7167"/>
          <a:stretch/>
        </p:blipFill>
        <p:spPr>
          <a:xfrm>
            <a:off x="5740675" y="10"/>
            <a:ext cx="4186859" cy="3187073"/>
          </a:xfrm>
          <a:custGeom>
            <a:avLst/>
            <a:gdLst/>
            <a:ahLst/>
            <a:cxnLst/>
            <a:rect l="l" t="t" r="r" b="b"/>
            <a:pathLst>
              <a:path w="6569769" h="3750734">
                <a:moveTo>
                  <a:pt x="1738471" y="0"/>
                </a:moveTo>
                <a:lnTo>
                  <a:pt x="6569769" y="0"/>
                </a:lnTo>
                <a:lnTo>
                  <a:pt x="6569769" y="3750734"/>
                </a:lnTo>
                <a:lnTo>
                  <a:pt x="0" y="3750734"/>
                </a:lnTo>
                <a:close/>
              </a:path>
            </a:pathLst>
          </a:custGeom>
        </p:spPr>
      </p:pic>
      <p:pic>
        <p:nvPicPr>
          <p:cNvPr id="3" name="Picture 2"/>
          <p:cNvPicPr>
            <a:picLocks noChangeAspect="1"/>
          </p:cNvPicPr>
          <p:nvPr/>
        </p:nvPicPr>
        <p:blipFill rotWithShape="1">
          <a:blip r:embed="rId5">
            <a:extLst>
              <a:ext uri="{28A0092B-C50C-407E-A947-70E740481C1C}">
                <a14:useLocalDpi xmlns:a14="http://schemas.microsoft.com/office/drawing/2010/main" val="0"/>
              </a:ext>
            </a:extLst>
          </a:blip>
          <a:srcRect t="22956" r="2" b="11125"/>
          <a:stretch/>
        </p:blipFill>
        <p:spPr>
          <a:xfrm>
            <a:off x="5150596" y="3187082"/>
            <a:ext cx="5964247" cy="2948725"/>
          </a:xfrm>
          <a:custGeom>
            <a:avLst/>
            <a:gdLst/>
            <a:ahLst/>
            <a:cxnLst/>
            <a:rect l="l" t="t" r="r" b="b"/>
            <a:pathLst>
              <a:path w="8009991" h="2970106">
                <a:moveTo>
                  <a:pt x="1376648" y="0"/>
                </a:moveTo>
                <a:lnTo>
                  <a:pt x="8009991" y="0"/>
                </a:lnTo>
                <a:lnTo>
                  <a:pt x="8009991" y="2970106"/>
                </a:lnTo>
                <a:lnTo>
                  <a:pt x="0" y="2970106"/>
                </a:lnTo>
                <a:close/>
              </a:path>
            </a:pathLst>
          </a:custGeom>
        </p:spPr>
      </p:pic>
      <p:pic>
        <p:nvPicPr>
          <p:cNvPr id="8" name="Content Placeholder 4"/>
          <p:cNvPicPr>
            <a:picLocks noChangeAspect="1"/>
          </p:cNvPicPr>
          <p:nvPr/>
        </p:nvPicPr>
        <p:blipFill rotWithShape="1">
          <a:blip r:embed="rId6" cstate="print">
            <a:extLst>
              <a:ext uri="{28A0092B-C50C-407E-A947-70E740481C1C}">
                <a14:useLocalDpi xmlns:a14="http://schemas.microsoft.com/office/drawing/2010/main" val="0"/>
              </a:ext>
            </a:extLst>
          </a:blip>
          <a:srcRect l="30761" r="2514"/>
          <a:stretch/>
        </p:blipFill>
        <p:spPr>
          <a:xfrm>
            <a:off x="2259806" y="3327216"/>
            <a:ext cx="3660538" cy="2948725"/>
          </a:xfrm>
          <a:custGeom>
            <a:avLst/>
            <a:gdLst/>
            <a:ahLst/>
            <a:cxnLst/>
            <a:rect l="l" t="t" r="r" b="b"/>
            <a:pathLst>
              <a:path w="6209553" h="3751536">
                <a:moveTo>
                  <a:pt x="0" y="0"/>
                </a:moveTo>
                <a:lnTo>
                  <a:pt x="5776701" y="0"/>
                </a:lnTo>
                <a:lnTo>
                  <a:pt x="4041567" y="3746529"/>
                </a:lnTo>
                <a:lnTo>
                  <a:pt x="6209553" y="3746529"/>
                </a:lnTo>
                <a:lnTo>
                  <a:pt x="6209553" y="3746530"/>
                </a:lnTo>
                <a:lnTo>
                  <a:pt x="1647632" y="3746530"/>
                </a:lnTo>
                <a:lnTo>
                  <a:pt x="1647632" y="3751536"/>
                </a:lnTo>
                <a:lnTo>
                  <a:pt x="0" y="3751536"/>
                </a:lnTo>
                <a:close/>
              </a:path>
            </a:pathLst>
          </a:custGeom>
        </p:spPr>
      </p:pic>
      <p:sp>
        <p:nvSpPr>
          <p:cNvPr id="2" name="TextBox 1"/>
          <p:cNvSpPr txBox="1"/>
          <p:nvPr/>
        </p:nvSpPr>
        <p:spPr>
          <a:xfrm>
            <a:off x="2108886" y="551934"/>
            <a:ext cx="8213125"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3972428965"/>
      </p:ext>
    </p:extLst>
  </p:cSld>
  <p:clrMapOvr>
    <a:masterClrMapping/>
  </p:clrMapOvr>
  <mc:AlternateContent xmlns:mc="http://schemas.openxmlformats.org/markup-compatibility/2006" xmlns:p14="http://schemas.microsoft.com/office/powerpoint/2010/main">
    <mc:Choice Requires="p14">
      <p:transition spd="slow" p14:dur="2000" advTm="39543"/>
    </mc:Choice>
    <mc:Fallback xmlns="">
      <p:transition spd="slow" advTm="3954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A714CE-B06D-418E-B1E4-A91F56E9B59F}"/>
              </a:ext>
            </a:extLst>
          </p:cNvPr>
          <p:cNvSpPr/>
          <p:nvPr/>
        </p:nvSpPr>
        <p:spPr>
          <a:xfrm>
            <a:off x="1345474" y="483326"/>
            <a:ext cx="9248504" cy="5693866"/>
          </a:xfrm>
          <a:prstGeom prst="rect">
            <a:avLst/>
          </a:prstGeom>
        </p:spPr>
        <p:txBody>
          <a:bodyPr wrap="square">
            <a:spAutoFit/>
          </a:bodyPr>
          <a:lstStyle/>
          <a:p>
            <a:r>
              <a:rPr lang="en-GB" sz="2800" dirty="0"/>
              <a:t>As Spruce and Matthews (2012: 119) argue:</a:t>
            </a:r>
          </a:p>
          <a:p>
            <a:endParaRPr lang="en-GB" sz="2800" dirty="0"/>
          </a:p>
          <a:p>
            <a:r>
              <a:rPr lang="en-GB" sz="2800" dirty="0"/>
              <a:t>… the musical values inherent in western art music continue to be promoted as self-evidently defining ‘good’ music and consequently ‘high status’ musical knowledge, resulting in the alienation of many pupils from the formal curriculum … despite the introduction into the curriculum of music from other traditions and cultures to try to address such alienation – the way in which these </a:t>
            </a:r>
            <a:r>
              <a:rPr lang="en-GB" sz="2800" dirty="0" err="1"/>
              <a:t>musics</a:t>
            </a:r>
            <a:r>
              <a:rPr lang="en-GB" sz="2800" dirty="0"/>
              <a:t> are typically presented sustains and reinforces rather than counters the western art music rooted conception of high status music knowledge which tends to be at the centre of the music curriculum. </a:t>
            </a:r>
          </a:p>
        </p:txBody>
      </p:sp>
    </p:spTree>
    <p:extLst>
      <p:ext uri="{BB962C8B-B14F-4D97-AF65-F5344CB8AC3E}">
        <p14:creationId xmlns:p14="http://schemas.microsoft.com/office/powerpoint/2010/main" val="357086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A371-3269-4CEC-A482-7166907EFD25}"/>
              </a:ext>
            </a:extLst>
          </p:cNvPr>
          <p:cNvSpPr>
            <a:spLocks noGrp="1"/>
          </p:cNvSpPr>
          <p:nvPr>
            <p:ph type="title"/>
          </p:nvPr>
        </p:nvSpPr>
        <p:spPr>
          <a:xfrm>
            <a:off x="473647" y="2620408"/>
            <a:ext cx="3771781" cy="1617183"/>
          </a:xfrm>
        </p:spPr>
        <p:txBody>
          <a:bodyPr anchor="b">
            <a:noAutofit/>
          </a:bodyPr>
          <a:lstStyle/>
          <a:p>
            <a:r>
              <a:rPr lang="en-GB" sz="3200" b="1" dirty="0"/>
              <a:t>Appropriateness of the curriculum </a:t>
            </a:r>
          </a:p>
        </p:txBody>
      </p:sp>
      <p:graphicFrame>
        <p:nvGraphicFramePr>
          <p:cNvPr id="11" name="Content Placeholder 2">
            <a:extLst>
              <a:ext uri="{FF2B5EF4-FFF2-40B4-BE49-F238E27FC236}">
                <a16:creationId xmlns:a16="http://schemas.microsoft.com/office/drawing/2014/main" id="{603E9DDD-D362-440F-A1AC-D2454126A80C}"/>
              </a:ext>
            </a:extLst>
          </p:cNvPr>
          <p:cNvGraphicFramePr>
            <a:graphicFrameLocks noGrp="1"/>
          </p:cNvGraphicFramePr>
          <p:nvPr>
            <p:ph idx="1"/>
            <p:extLst>
              <p:ext uri="{D42A27DB-BD31-4B8C-83A1-F6EECF244321}">
                <p14:modId xmlns:p14="http://schemas.microsoft.com/office/powerpoint/2010/main" val="3378599090"/>
              </p:ext>
            </p:extLst>
          </p:nvPr>
        </p:nvGraphicFramePr>
        <p:xfrm>
          <a:off x="5458984" y="812799"/>
          <a:ext cx="5928344" cy="529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247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A371-3269-4CEC-A482-7166907EFD25}"/>
              </a:ext>
            </a:extLst>
          </p:cNvPr>
          <p:cNvSpPr>
            <a:spLocks noGrp="1"/>
          </p:cNvSpPr>
          <p:nvPr>
            <p:ph type="title"/>
          </p:nvPr>
        </p:nvSpPr>
        <p:spPr>
          <a:xfrm>
            <a:off x="682654" y="2595263"/>
            <a:ext cx="3517567" cy="1667474"/>
          </a:xfrm>
        </p:spPr>
        <p:txBody>
          <a:bodyPr anchor="b">
            <a:normAutofit/>
          </a:bodyPr>
          <a:lstStyle/>
          <a:p>
            <a:r>
              <a:rPr lang="en-GB" b="1" dirty="0"/>
              <a:t>Purpose of the Curriculum </a:t>
            </a:r>
          </a:p>
        </p:txBody>
      </p:sp>
      <p:graphicFrame>
        <p:nvGraphicFramePr>
          <p:cNvPr id="14" name="Content Placeholder 2">
            <a:extLst>
              <a:ext uri="{FF2B5EF4-FFF2-40B4-BE49-F238E27FC236}">
                <a16:creationId xmlns:a16="http://schemas.microsoft.com/office/drawing/2014/main" id="{90626E66-ED10-4004-B354-2EB95FA953D0}"/>
              </a:ext>
            </a:extLst>
          </p:cNvPr>
          <p:cNvGraphicFramePr>
            <a:graphicFrameLocks noGrp="1"/>
          </p:cNvGraphicFramePr>
          <p:nvPr>
            <p:ph idx="1"/>
            <p:extLst>
              <p:ext uri="{D42A27DB-BD31-4B8C-83A1-F6EECF244321}">
                <p14:modId xmlns:p14="http://schemas.microsoft.com/office/powerpoint/2010/main" val="3535650171"/>
              </p:ext>
            </p:extLst>
          </p:nvPr>
        </p:nvGraphicFramePr>
        <p:xfrm>
          <a:off x="4781006" y="326571"/>
          <a:ext cx="7315200" cy="6322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129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4BE6D-1E23-4A99-9C17-C7821A303773}"/>
              </a:ext>
            </a:extLst>
          </p:cNvPr>
          <p:cNvSpPr>
            <a:spLocks noGrp="1"/>
          </p:cNvSpPr>
          <p:nvPr>
            <p:ph type="title"/>
          </p:nvPr>
        </p:nvSpPr>
        <p:spPr>
          <a:xfrm>
            <a:off x="566234" y="1910642"/>
            <a:ext cx="3517567" cy="3099070"/>
          </a:xfrm>
        </p:spPr>
        <p:txBody>
          <a:bodyPr anchor="b">
            <a:noAutofit/>
          </a:bodyPr>
          <a:lstStyle/>
          <a:p>
            <a:br>
              <a:rPr lang="en-GB" sz="4400" b="1" dirty="0"/>
            </a:br>
            <a:br>
              <a:rPr lang="en-GB" sz="4400" b="1" dirty="0"/>
            </a:br>
            <a:br>
              <a:rPr lang="en-GB" sz="4400" b="1" dirty="0"/>
            </a:br>
            <a:br>
              <a:rPr lang="en-GB" sz="4400" b="1" dirty="0"/>
            </a:br>
            <a:br>
              <a:rPr lang="en-GB" sz="4400" b="1" dirty="0"/>
            </a:br>
            <a:br>
              <a:rPr lang="en-GB" sz="4400" b="1" dirty="0"/>
            </a:br>
            <a:br>
              <a:rPr lang="en-GB" sz="4400" b="1" dirty="0"/>
            </a:br>
            <a:br>
              <a:rPr lang="en-GB" sz="4400" b="1" dirty="0"/>
            </a:br>
            <a:br>
              <a:rPr lang="en-GB" sz="4400" b="1" dirty="0"/>
            </a:br>
            <a:br>
              <a:rPr lang="en-GB" sz="4400" b="1" dirty="0"/>
            </a:br>
            <a:r>
              <a:rPr lang="en-GB" sz="4400" b="1" dirty="0"/>
              <a:t>Young musician-centred </a:t>
            </a:r>
            <a:br>
              <a:rPr lang="en-GB" sz="4400" dirty="0"/>
            </a:br>
            <a:endParaRPr lang="en-GB" sz="4400" dirty="0"/>
          </a:p>
        </p:txBody>
      </p:sp>
      <p:graphicFrame>
        <p:nvGraphicFramePr>
          <p:cNvPr id="5" name="Content Placeholder 2">
            <a:extLst>
              <a:ext uri="{FF2B5EF4-FFF2-40B4-BE49-F238E27FC236}">
                <a16:creationId xmlns:a16="http://schemas.microsoft.com/office/drawing/2014/main" id="{E6CA0EB5-CA5D-48E2-B6B5-68603E4F1EBD}"/>
              </a:ext>
            </a:extLst>
          </p:cNvPr>
          <p:cNvGraphicFramePr>
            <a:graphicFrameLocks noGrp="1"/>
          </p:cNvGraphicFramePr>
          <p:nvPr>
            <p:ph idx="1"/>
            <p:extLst>
              <p:ext uri="{D42A27DB-BD31-4B8C-83A1-F6EECF244321}">
                <p14:modId xmlns:p14="http://schemas.microsoft.com/office/powerpoint/2010/main" val="3837727027"/>
              </p:ext>
            </p:extLst>
          </p:nvPr>
        </p:nvGraphicFramePr>
        <p:xfrm>
          <a:off x="5458984" y="812799"/>
          <a:ext cx="5928344" cy="529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4055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BBFB-0802-4805-940B-A30D6E1F241F}"/>
              </a:ext>
            </a:extLst>
          </p:cNvPr>
          <p:cNvSpPr>
            <a:spLocks noGrp="1"/>
          </p:cNvSpPr>
          <p:nvPr>
            <p:ph type="title"/>
          </p:nvPr>
        </p:nvSpPr>
        <p:spPr>
          <a:xfrm>
            <a:off x="552025" y="1175418"/>
            <a:ext cx="3517567" cy="4507164"/>
          </a:xfrm>
        </p:spPr>
        <p:txBody>
          <a:bodyPr anchor="b">
            <a:noAutofit/>
          </a:bodyPr>
          <a:lstStyle/>
          <a:p>
            <a:r>
              <a:rPr lang="en-GB" sz="4000" b="1" dirty="0"/>
              <a:t>Closer multi-agency working to improve outcomes for young musicians</a:t>
            </a:r>
            <a:endParaRPr lang="en-GB" sz="4000" dirty="0"/>
          </a:p>
        </p:txBody>
      </p:sp>
      <p:graphicFrame>
        <p:nvGraphicFramePr>
          <p:cNvPr id="10" name="Content Placeholder 2">
            <a:extLst>
              <a:ext uri="{FF2B5EF4-FFF2-40B4-BE49-F238E27FC236}">
                <a16:creationId xmlns:a16="http://schemas.microsoft.com/office/drawing/2014/main" id="{501583F0-0E40-459D-B699-606E81E4753C}"/>
              </a:ext>
            </a:extLst>
          </p:cNvPr>
          <p:cNvGraphicFramePr>
            <a:graphicFrameLocks noGrp="1"/>
          </p:cNvGraphicFramePr>
          <p:nvPr>
            <p:ph idx="1"/>
            <p:extLst>
              <p:ext uri="{D42A27DB-BD31-4B8C-83A1-F6EECF244321}">
                <p14:modId xmlns:p14="http://schemas.microsoft.com/office/powerpoint/2010/main" val="4227065651"/>
              </p:ext>
            </p:extLst>
          </p:nvPr>
        </p:nvGraphicFramePr>
        <p:xfrm>
          <a:off x="5458984" y="812799"/>
          <a:ext cx="5928344" cy="5294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4849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chor="b">
            <a:normAutofit/>
          </a:bodyPr>
          <a:lstStyle/>
          <a:p>
            <a:br>
              <a:rPr lang="en-GB" sz="3300"/>
            </a:br>
            <a:r>
              <a:rPr lang="en-GB" sz="3300" b="1"/>
              <a:t>Creating a non-hegemonic alternative to music education.</a:t>
            </a:r>
          </a:p>
        </p:txBody>
      </p:sp>
      <p:sp>
        <p:nvSpPr>
          <p:cNvPr id="3" name="Content Placeholder 2"/>
          <p:cNvSpPr>
            <a:spLocks noGrp="1"/>
          </p:cNvSpPr>
          <p:nvPr>
            <p:ph sz="half" idx="1"/>
          </p:nvPr>
        </p:nvSpPr>
        <p:spPr>
          <a:xfrm>
            <a:off x="1097280" y="2120900"/>
            <a:ext cx="3971109" cy="3748193"/>
          </a:xfrm>
        </p:spPr>
        <p:txBody>
          <a:bodyPr>
            <a:normAutofit/>
          </a:bodyPr>
          <a:lstStyle/>
          <a:p>
            <a:endParaRPr lang="en-GB" i="1" dirty="0">
              <a:solidFill>
                <a:schemeClr val="tx1"/>
              </a:solidFill>
            </a:endParaRPr>
          </a:p>
          <a:p>
            <a:pPr marL="0" indent="0">
              <a:buNone/>
            </a:pPr>
            <a:r>
              <a:rPr lang="en-GB" i="1" dirty="0">
                <a:solidFill>
                  <a:schemeClr val="tx1"/>
                </a:solidFill>
              </a:rPr>
              <a:t>I think it’s been about demystifying the specialism of music and demystifying what inclusion and partnership means.  It’s actually about acknowledging what people are already doing, and how our children communicate and express themselves. (Teacher)</a:t>
            </a:r>
          </a:p>
        </p:txBody>
      </p:sp>
      <p:sp>
        <p:nvSpPr>
          <p:cNvPr id="8" name="Content Placeholder 2">
            <a:extLst>
              <a:ext uri="{FF2B5EF4-FFF2-40B4-BE49-F238E27FC236}">
                <a16:creationId xmlns:a16="http://schemas.microsoft.com/office/drawing/2014/main" id="{E0973F90-51A6-4768-A0FB-BA057FC8E58F}"/>
              </a:ext>
            </a:extLst>
          </p:cNvPr>
          <p:cNvSpPr>
            <a:spLocks noGrp="1"/>
          </p:cNvSpPr>
          <p:nvPr>
            <p:ph sz="half" idx="2"/>
          </p:nvPr>
        </p:nvSpPr>
        <p:spPr>
          <a:xfrm>
            <a:off x="6095999" y="2120900"/>
            <a:ext cx="5373189" cy="4123146"/>
          </a:xfrm>
        </p:spPr>
        <p:txBody>
          <a:bodyPr>
            <a:normAutofit/>
          </a:bodyPr>
          <a:lstStyle/>
          <a:p>
            <a:pPr>
              <a:lnSpc>
                <a:spcPct val="100000"/>
              </a:lnSpc>
              <a:buFont typeface="Arial" panose="020B0604020202020204" pitchFamily="34" charset="0"/>
              <a:buChar char="•"/>
            </a:pPr>
            <a:r>
              <a:rPr lang="en-GB" sz="2000" dirty="0">
                <a:solidFill>
                  <a:schemeClr val="tx1"/>
                </a:solidFill>
              </a:rPr>
              <a:t>The projects had to find ways to explore new approaches that were democratic, collaborative and constructively critical. </a:t>
            </a:r>
          </a:p>
          <a:p>
            <a:pPr>
              <a:lnSpc>
                <a:spcPct val="100000"/>
              </a:lnSpc>
              <a:buFont typeface="Arial" panose="020B0604020202020204" pitchFamily="34" charset="0"/>
              <a:buChar char="•"/>
            </a:pPr>
            <a:r>
              <a:rPr lang="en-GB" sz="2000" dirty="0">
                <a:solidFill>
                  <a:schemeClr val="tx1"/>
                </a:solidFill>
              </a:rPr>
              <a:t>Offering a way for thinking differently. </a:t>
            </a:r>
          </a:p>
          <a:p>
            <a:pPr>
              <a:lnSpc>
                <a:spcPct val="100000"/>
              </a:lnSpc>
              <a:buFont typeface="Arial" panose="020B0604020202020204" pitchFamily="34" charset="0"/>
              <a:buChar char="•"/>
            </a:pPr>
            <a:r>
              <a:rPr lang="en-GB" sz="2000" dirty="0">
                <a:solidFill>
                  <a:schemeClr val="tx1"/>
                </a:solidFill>
              </a:rPr>
              <a:t>Challenging traditional understandings of the nature of musical knowing.</a:t>
            </a:r>
          </a:p>
          <a:p>
            <a:pPr>
              <a:lnSpc>
                <a:spcPct val="100000"/>
              </a:lnSpc>
              <a:buFont typeface="Arial" panose="020B0604020202020204" pitchFamily="34" charset="0"/>
              <a:buChar char="•"/>
            </a:pPr>
            <a:r>
              <a:rPr lang="en-GB" sz="2000" dirty="0">
                <a:solidFill>
                  <a:schemeClr val="tx1"/>
                </a:solidFill>
              </a:rPr>
              <a:t>A wider understanding of what constitutes musical knowledge, including the social, emotional, wellbeing and communicative aspects of learning too. </a:t>
            </a:r>
          </a:p>
          <a:p>
            <a:pPr marL="0" indent="0">
              <a:lnSpc>
                <a:spcPct val="100000"/>
              </a:lnSpc>
              <a:buNone/>
            </a:pPr>
            <a:endParaRPr lang="en-GB" sz="1600" i="1" dirty="0">
              <a:solidFill>
                <a:schemeClr val="tx1"/>
              </a:solidFill>
            </a:endParaRPr>
          </a:p>
          <a:p>
            <a:pPr>
              <a:lnSpc>
                <a:spcPct val="100000"/>
              </a:lnSpc>
            </a:pPr>
            <a:endParaRPr lang="en-US" sz="1600" dirty="0">
              <a:solidFill>
                <a:schemeClr val="tx1"/>
              </a:solidFill>
            </a:endParaRPr>
          </a:p>
        </p:txBody>
      </p:sp>
    </p:spTree>
    <p:extLst>
      <p:ext uri="{BB962C8B-B14F-4D97-AF65-F5344CB8AC3E}">
        <p14:creationId xmlns:p14="http://schemas.microsoft.com/office/powerpoint/2010/main" val="309130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0FF0-B146-4A59-AEF1-2DC6ECE02FC4}"/>
              </a:ext>
            </a:extLst>
          </p:cNvPr>
          <p:cNvSpPr>
            <a:spLocks noGrp="1"/>
          </p:cNvSpPr>
          <p:nvPr>
            <p:ph type="title"/>
          </p:nvPr>
        </p:nvSpPr>
        <p:spPr/>
        <p:txBody>
          <a:bodyPr/>
          <a:lstStyle/>
          <a:p>
            <a:r>
              <a:rPr lang="en-GB" dirty="0"/>
              <a:t>Exchanging Notes</a:t>
            </a:r>
          </a:p>
        </p:txBody>
      </p:sp>
      <p:sp>
        <p:nvSpPr>
          <p:cNvPr id="3" name="Content Placeholder 2">
            <a:extLst>
              <a:ext uri="{FF2B5EF4-FFF2-40B4-BE49-F238E27FC236}">
                <a16:creationId xmlns:a16="http://schemas.microsoft.com/office/drawing/2014/main" id="{A0737CB2-1ED8-40A5-9725-78126FF63D20}"/>
              </a:ext>
            </a:extLst>
          </p:cNvPr>
          <p:cNvSpPr>
            <a:spLocks noGrp="1"/>
          </p:cNvSpPr>
          <p:nvPr>
            <p:ph idx="1"/>
          </p:nvPr>
        </p:nvSpPr>
        <p:spPr/>
        <p:txBody>
          <a:bodyPr>
            <a:noAutofit/>
          </a:bodyPr>
          <a:lstStyle/>
          <a:p>
            <a:pPr marL="0" indent="0" algn="ctr">
              <a:buNone/>
            </a:pPr>
            <a:r>
              <a:rPr lang="en-GB" sz="2000" dirty="0">
                <a:solidFill>
                  <a:schemeClr val="tx1"/>
                </a:solidFill>
              </a:rPr>
              <a:t>‘The best model for Music Education includes a combination of classroom teaching, instrumental and vocal music tuition and input from professional  musicians. Partnership between organisations is the key to success.’ (DfE &amp; DCMS, 2011 p.13)</a:t>
            </a:r>
          </a:p>
          <a:p>
            <a:pPr marL="0" indent="0" algn="ctr">
              <a:buNone/>
            </a:pPr>
            <a:endParaRPr lang="en-GB" sz="2000" dirty="0">
              <a:solidFill>
                <a:schemeClr val="tx1"/>
              </a:solidFill>
            </a:endParaRPr>
          </a:p>
          <a:p>
            <a:pPr marL="0" indent="0">
              <a:buNone/>
            </a:pPr>
            <a:r>
              <a:rPr lang="en-GB" sz="2000" dirty="0">
                <a:solidFill>
                  <a:schemeClr val="tx1"/>
                </a:solidFill>
              </a:rPr>
              <a:t>In response Exchanging Notes was a 4 year action research programme aimed to ensure that young musicians at risk of low attainment, disengagement or educational exclusion achieve the best musical, educational and wider outcomes through participation in a pioneering music education project; and to develop new models of effective partnership working between schools and out-of-school music providers.</a:t>
            </a:r>
          </a:p>
        </p:txBody>
      </p:sp>
    </p:spTree>
    <p:extLst>
      <p:ext uri="{BB962C8B-B14F-4D97-AF65-F5344CB8AC3E}">
        <p14:creationId xmlns:p14="http://schemas.microsoft.com/office/powerpoint/2010/main" val="236542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10;&#10;Description automatically generated">
            <a:extLst>
              <a:ext uri="{FF2B5EF4-FFF2-40B4-BE49-F238E27FC236}">
                <a16:creationId xmlns:a16="http://schemas.microsoft.com/office/drawing/2014/main" id="{4BFCA57B-9553-42A5-81B1-29277C2DD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113" y="0"/>
            <a:ext cx="5501774" cy="6305759"/>
          </a:xfrm>
          <a:prstGeom prst="rect">
            <a:avLst/>
          </a:prstGeom>
          <a:noFill/>
        </p:spPr>
      </p:pic>
    </p:spTree>
    <p:extLst>
      <p:ext uri="{BB962C8B-B14F-4D97-AF65-F5344CB8AC3E}">
        <p14:creationId xmlns:p14="http://schemas.microsoft.com/office/powerpoint/2010/main" val="312699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C7DC9-0764-4272-805D-003AF6B9B1CE}"/>
              </a:ext>
            </a:extLst>
          </p:cNvPr>
          <p:cNvSpPr>
            <a:spLocks noGrp="1"/>
          </p:cNvSpPr>
          <p:nvPr>
            <p:ph type="title"/>
          </p:nvPr>
        </p:nvSpPr>
        <p:spPr>
          <a:xfrm>
            <a:off x="630403" y="2764795"/>
            <a:ext cx="3517567" cy="1613261"/>
          </a:xfrm>
        </p:spPr>
        <p:txBody>
          <a:bodyPr anchor="b">
            <a:normAutofit/>
          </a:bodyPr>
          <a:lstStyle/>
          <a:p>
            <a:r>
              <a:rPr lang="en-GB" dirty="0"/>
              <a:t>Young people at risk of exclusion? </a:t>
            </a:r>
          </a:p>
        </p:txBody>
      </p:sp>
      <p:graphicFrame>
        <p:nvGraphicFramePr>
          <p:cNvPr id="11" name="Content Placeholder 2">
            <a:extLst>
              <a:ext uri="{FF2B5EF4-FFF2-40B4-BE49-F238E27FC236}">
                <a16:creationId xmlns:a16="http://schemas.microsoft.com/office/drawing/2014/main" id="{8D9CFA8C-FA09-4BA0-AA2B-28046D3F4E64}"/>
              </a:ext>
            </a:extLst>
          </p:cNvPr>
          <p:cNvGraphicFramePr>
            <a:graphicFrameLocks noGrp="1"/>
          </p:cNvGraphicFramePr>
          <p:nvPr>
            <p:ph idx="1"/>
            <p:extLst>
              <p:ext uri="{D42A27DB-BD31-4B8C-83A1-F6EECF244321}">
                <p14:modId xmlns:p14="http://schemas.microsoft.com/office/powerpoint/2010/main" val="4269819596"/>
              </p:ext>
            </p:extLst>
          </p:nvPr>
        </p:nvGraphicFramePr>
        <p:xfrm>
          <a:off x="4849978" y="384089"/>
          <a:ext cx="7158446" cy="6374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019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C89B7D-FD20-4378-A141-A44D606E1FE8}"/>
              </a:ext>
            </a:extLst>
          </p:cNvPr>
          <p:cNvSpPr>
            <a:spLocks noGrp="1"/>
          </p:cNvSpPr>
          <p:nvPr>
            <p:ph type="title"/>
          </p:nvPr>
        </p:nvSpPr>
        <p:spPr/>
        <p:txBody>
          <a:bodyPr/>
          <a:lstStyle/>
          <a:p>
            <a:r>
              <a:rPr lang="en-GB" dirty="0"/>
              <a:t>The impact of hidden exclusions</a:t>
            </a:r>
          </a:p>
        </p:txBody>
      </p:sp>
      <p:sp>
        <p:nvSpPr>
          <p:cNvPr id="4" name="Content Placeholder 3">
            <a:extLst>
              <a:ext uri="{FF2B5EF4-FFF2-40B4-BE49-F238E27FC236}">
                <a16:creationId xmlns:a16="http://schemas.microsoft.com/office/drawing/2014/main" id="{6F87C3C9-3A1C-4D02-B69B-6C1FBFFC027F}"/>
              </a:ext>
            </a:extLst>
          </p:cNvPr>
          <p:cNvSpPr>
            <a:spLocks noGrp="1"/>
          </p:cNvSpPr>
          <p:nvPr>
            <p:ph idx="1"/>
          </p:nvPr>
        </p:nvSpPr>
        <p:spPr/>
        <p:txBody>
          <a:bodyPr>
            <a:normAutofit/>
          </a:bodyPr>
          <a:lstStyle/>
          <a:p>
            <a:r>
              <a:rPr lang="en-GB" dirty="0">
                <a:solidFill>
                  <a:schemeClr val="tx1"/>
                </a:solidFill>
              </a:rPr>
              <a:t>There are concerns that the EBacc has </a:t>
            </a:r>
            <a:r>
              <a:rPr lang="en-GB" b="1" dirty="0">
                <a:solidFill>
                  <a:schemeClr val="tx1"/>
                </a:solidFill>
              </a:rPr>
              <a:t>increased anxiety and stress among young people</a:t>
            </a:r>
            <a:r>
              <a:rPr lang="en-GB" dirty="0">
                <a:solidFill>
                  <a:schemeClr val="tx1"/>
                </a:solidFill>
              </a:rPr>
              <a:t>, and that schools which are oversubscribed pick the best pupils and </a:t>
            </a:r>
            <a:r>
              <a:rPr lang="en-GB" b="1" dirty="0">
                <a:solidFill>
                  <a:schemeClr val="tx1"/>
                </a:solidFill>
              </a:rPr>
              <a:t>select out those likely to achieve lower grades</a:t>
            </a:r>
            <a:r>
              <a:rPr lang="en-GB" dirty="0">
                <a:solidFill>
                  <a:schemeClr val="tx1"/>
                </a:solidFill>
              </a:rPr>
              <a:t> (Leckie &amp; Goldstein, 2017). </a:t>
            </a:r>
          </a:p>
          <a:p>
            <a:endParaRPr lang="en-GB" dirty="0">
              <a:solidFill>
                <a:schemeClr val="tx1"/>
              </a:solidFill>
            </a:endParaRPr>
          </a:p>
          <a:p>
            <a:r>
              <a:rPr lang="en-GB" dirty="0">
                <a:solidFill>
                  <a:schemeClr val="tx1"/>
                </a:solidFill>
              </a:rPr>
              <a:t>An Education Select Committee report in July 2018 voiced </a:t>
            </a:r>
            <a:r>
              <a:rPr lang="en-GB" i="1" dirty="0">
                <a:solidFill>
                  <a:schemeClr val="tx1"/>
                </a:solidFill>
              </a:rPr>
              <a:t>“concerns about the over-exclusion of pupils” and “an alarming increase in ‘hidden’ exclusions’ because ‘schools are struggling to </a:t>
            </a:r>
            <a:r>
              <a:rPr lang="en-GB" b="1" i="1" dirty="0">
                <a:solidFill>
                  <a:schemeClr val="tx1"/>
                </a:solidFill>
              </a:rPr>
              <a:t>support pupils </a:t>
            </a:r>
            <a:r>
              <a:rPr lang="en-GB" i="1" dirty="0">
                <a:solidFill>
                  <a:schemeClr val="tx1"/>
                </a:solidFill>
              </a:rPr>
              <a:t>… which is then </a:t>
            </a:r>
            <a:r>
              <a:rPr lang="en-GB" b="1" i="1" dirty="0">
                <a:solidFill>
                  <a:schemeClr val="tx1"/>
                </a:solidFill>
              </a:rPr>
              <a:t>putting pressure on alternative providers</a:t>
            </a:r>
            <a:r>
              <a:rPr lang="en-GB" i="1" dirty="0">
                <a:solidFill>
                  <a:schemeClr val="tx1"/>
                </a:solidFill>
              </a:rPr>
              <a:t>”. </a:t>
            </a:r>
          </a:p>
          <a:p>
            <a:endParaRPr lang="en-GB" i="1" dirty="0">
              <a:solidFill>
                <a:schemeClr val="tx1"/>
              </a:solidFill>
            </a:endParaRPr>
          </a:p>
          <a:p>
            <a:r>
              <a:rPr lang="en-GB" dirty="0">
                <a:solidFill>
                  <a:schemeClr val="tx1"/>
                </a:solidFill>
              </a:rPr>
              <a:t>“Because we are in </a:t>
            </a:r>
            <a:r>
              <a:rPr lang="en-GB" b="1" dirty="0">
                <a:solidFill>
                  <a:schemeClr val="tx1"/>
                </a:solidFill>
              </a:rPr>
              <a:t>the inclusion unit </a:t>
            </a:r>
            <a:r>
              <a:rPr lang="en-GB" dirty="0">
                <a:solidFill>
                  <a:schemeClr val="tx1"/>
                </a:solidFill>
              </a:rPr>
              <a:t>we don’t get to do music that much.” (Young musician)</a:t>
            </a:r>
          </a:p>
        </p:txBody>
      </p:sp>
    </p:spTree>
    <p:extLst>
      <p:ext uri="{BB962C8B-B14F-4D97-AF65-F5344CB8AC3E}">
        <p14:creationId xmlns:p14="http://schemas.microsoft.com/office/powerpoint/2010/main" val="126514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4C4A-1C9F-4748-95BA-7D3A19631E14}"/>
              </a:ext>
            </a:extLst>
          </p:cNvPr>
          <p:cNvSpPr>
            <a:spLocks noGrp="1"/>
          </p:cNvSpPr>
          <p:nvPr>
            <p:ph type="title"/>
          </p:nvPr>
        </p:nvSpPr>
        <p:spPr>
          <a:xfrm>
            <a:off x="643466" y="1631232"/>
            <a:ext cx="3517567" cy="3631474"/>
          </a:xfrm>
        </p:spPr>
        <p:txBody>
          <a:bodyPr anchor="b">
            <a:normAutofit/>
          </a:bodyPr>
          <a:lstStyle/>
          <a:p>
            <a:r>
              <a:rPr lang="en-GB" sz="3100" b="1" dirty="0"/>
              <a:t>Broader perceptions of success, progress and progression: </a:t>
            </a:r>
            <a:br>
              <a:rPr lang="en-GB" sz="3100" b="1" dirty="0"/>
            </a:br>
            <a:br>
              <a:rPr lang="en-GB" sz="3100" b="1" dirty="0"/>
            </a:br>
            <a:r>
              <a:rPr lang="en-GB" sz="3100" b="1" dirty="0"/>
              <a:t>The Baggage we come with! </a:t>
            </a:r>
          </a:p>
        </p:txBody>
      </p:sp>
      <p:sp>
        <p:nvSpPr>
          <p:cNvPr id="3" name="Content Placeholder 2">
            <a:extLst>
              <a:ext uri="{FF2B5EF4-FFF2-40B4-BE49-F238E27FC236}">
                <a16:creationId xmlns:a16="http://schemas.microsoft.com/office/drawing/2014/main" id="{8B24018F-A410-45C8-AFA5-1547901991A5}"/>
              </a:ext>
            </a:extLst>
          </p:cNvPr>
          <p:cNvSpPr>
            <a:spLocks noGrp="1"/>
          </p:cNvSpPr>
          <p:nvPr>
            <p:ph idx="1"/>
          </p:nvPr>
        </p:nvSpPr>
        <p:spPr>
          <a:xfrm>
            <a:off x="5620190" y="786383"/>
            <a:ext cx="5928344" cy="5321172"/>
          </a:xfrm>
        </p:spPr>
        <p:txBody>
          <a:bodyPr>
            <a:normAutofit/>
          </a:bodyPr>
          <a:lstStyle/>
          <a:p>
            <a:pPr>
              <a:lnSpc>
                <a:spcPct val="100000"/>
              </a:lnSpc>
            </a:pPr>
            <a:endParaRPr lang="en-GB" dirty="0"/>
          </a:p>
          <a:p>
            <a:pPr>
              <a:lnSpc>
                <a:spcPct val="100000"/>
              </a:lnSpc>
            </a:pPr>
            <a:endParaRPr lang="en-GB" dirty="0"/>
          </a:p>
        </p:txBody>
      </p:sp>
      <p:sp>
        <p:nvSpPr>
          <p:cNvPr id="4" name="Rectangle 3">
            <a:extLst>
              <a:ext uri="{FF2B5EF4-FFF2-40B4-BE49-F238E27FC236}">
                <a16:creationId xmlns:a16="http://schemas.microsoft.com/office/drawing/2014/main" id="{38B87CF7-D15D-4D49-B88F-D53851B6267A}"/>
              </a:ext>
            </a:extLst>
          </p:cNvPr>
          <p:cNvSpPr/>
          <p:nvPr/>
        </p:nvSpPr>
        <p:spPr>
          <a:xfrm>
            <a:off x="5452534" y="786383"/>
            <a:ext cx="6096000" cy="4893647"/>
          </a:xfrm>
          <a:prstGeom prst="rect">
            <a:avLst/>
          </a:prstGeom>
        </p:spPr>
        <p:txBody>
          <a:bodyPr>
            <a:spAutoFit/>
          </a:bodyPr>
          <a:lstStyle/>
          <a:p>
            <a:r>
              <a:rPr lang="en-GB" sz="2400" dirty="0"/>
              <a:t>In schools, it is attainment and progress that are the key indicators of successful outcomes. </a:t>
            </a:r>
          </a:p>
          <a:p>
            <a:endParaRPr lang="en-GB" sz="2400" dirty="0"/>
          </a:p>
          <a:p>
            <a:endParaRPr lang="en-GB" sz="2400" dirty="0"/>
          </a:p>
          <a:p>
            <a:r>
              <a:rPr lang="en-GB" sz="2400" dirty="0"/>
              <a:t>For the music organisations, however, there was a different imperative, what mattered was engagement. Achieving engagement was something that needed to be worked at, and so music organisations were less concerned with delivery, assessment, and progress, and more with the individual children and young people being involved in what was going on. </a:t>
            </a:r>
          </a:p>
        </p:txBody>
      </p:sp>
    </p:spTree>
    <p:extLst>
      <p:ext uri="{BB962C8B-B14F-4D97-AF65-F5344CB8AC3E}">
        <p14:creationId xmlns:p14="http://schemas.microsoft.com/office/powerpoint/2010/main" val="1644388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4C4A-1C9F-4748-95BA-7D3A19631E14}"/>
              </a:ext>
            </a:extLst>
          </p:cNvPr>
          <p:cNvSpPr>
            <a:spLocks noGrp="1"/>
          </p:cNvSpPr>
          <p:nvPr>
            <p:ph type="title"/>
          </p:nvPr>
        </p:nvSpPr>
        <p:spPr>
          <a:xfrm>
            <a:off x="643466" y="1631232"/>
            <a:ext cx="3517567" cy="3631474"/>
          </a:xfrm>
        </p:spPr>
        <p:txBody>
          <a:bodyPr anchor="b">
            <a:normAutofit/>
          </a:bodyPr>
          <a:lstStyle/>
          <a:p>
            <a:r>
              <a:rPr lang="en-GB" sz="3100" b="1" dirty="0"/>
              <a:t>Broader perceptions of success, progress and progression: </a:t>
            </a:r>
            <a:br>
              <a:rPr lang="en-GB" sz="3100" b="1" dirty="0"/>
            </a:br>
            <a:br>
              <a:rPr lang="en-GB" sz="3100" b="1" dirty="0"/>
            </a:br>
            <a:r>
              <a:rPr lang="en-GB" sz="3100" b="1" dirty="0"/>
              <a:t>The Baggage we come with! </a:t>
            </a:r>
          </a:p>
        </p:txBody>
      </p:sp>
      <p:sp>
        <p:nvSpPr>
          <p:cNvPr id="3" name="Content Placeholder 2">
            <a:extLst>
              <a:ext uri="{FF2B5EF4-FFF2-40B4-BE49-F238E27FC236}">
                <a16:creationId xmlns:a16="http://schemas.microsoft.com/office/drawing/2014/main" id="{8B24018F-A410-45C8-AFA5-1547901991A5}"/>
              </a:ext>
            </a:extLst>
          </p:cNvPr>
          <p:cNvSpPr>
            <a:spLocks noGrp="1"/>
          </p:cNvSpPr>
          <p:nvPr>
            <p:ph idx="1"/>
          </p:nvPr>
        </p:nvSpPr>
        <p:spPr>
          <a:xfrm>
            <a:off x="5620190" y="786383"/>
            <a:ext cx="5928344" cy="5321172"/>
          </a:xfrm>
        </p:spPr>
        <p:txBody>
          <a:bodyPr>
            <a:normAutofit/>
          </a:bodyPr>
          <a:lstStyle/>
          <a:p>
            <a:pPr>
              <a:lnSpc>
                <a:spcPct val="100000"/>
              </a:lnSpc>
            </a:pPr>
            <a:endParaRPr lang="en-GB" dirty="0"/>
          </a:p>
          <a:p>
            <a:pPr>
              <a:lnSpc>
                <a:spcPct val="100000"/>
              </a:lnSpc>
            </a:pPr>
            <a:r>
              <a:rPr lang="en-GB" sz="2400" dirty="0">
                <a:solidFill>
                  <a:schemeClr val="tx1"/>
                </a:solidFill>
              </a:rPr>
              <a:t>I guess, because of the rigidity of a system which is so based around structure and evaluation and valuing through a marker system, there actually is a freedom that comes with young musicians with being part of something which is not based around that kind of system. Oh, you got a C, you got an A, you got a merit, and you got a distinction. You know, it becomes much more about a personalised journey and the value that comes from the self and, therefore, it becomes about you. (Teacher) </a:t>
            </a:r>
          </a:p>
          <a:p>
            <a:pPr>
              <a:lnSpc>
                <a:spcPct val="100000"/>
              </a:lnSpc>
            </a:pPr>
            <a:endParaRPr lang="en-GB" dirty="0"/>
          </a:p>
        </p:txBody>
      </p:sp>
    </p:spTree>
    <p:extLst>
      <p:ext uri="{BB962C8B-B14F-4D97-AF65-F5344CB8AC3E}">
        <p14:creationId xmlns:p14="http://schemas.microsoft.com/office/powerpoint/2010/main" val="106456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E081E192-7DE6-4A90-B192-08B34A1163B4}"/>
              </a:ext>
            </a:extLst>
          </p:cNvPr>
          <p:cNvSpPr>
            <a:spLocks noGrp="1"/>
          </p:cNvSpPr>
          <p:nvPr>
            <p:ph type="title"/>
          </p:nvPr>
        </p:nvSpPr>
        <p:spPr>
          <a:xfrm>
            <a:off x="604278" y="2382012"/>
            <a:ext cx="3517567" cy="2093975"/>
          </a:xfrm>
        </p:spPr>
        <p:txBody>
          <a:bodyPr anchor="b">
            <a:normAutofit/>
          </a:bodyPr>
          <a:lstStyle/>
          <a:p>
            <a:pPr algn="ctr"/>
            <a:r>
              <a:rPr lang="en-GB" dirty="0"/>
              <a:t>Measures of Success</a:t>
            </a:r>
            <a:br>
              <a:rPr lang="en-US" dirty="0"/>
            </a:br>
            <a:endParaRPr lang="en-US" dirty="0"/>
          </a:p>
        </p:txBody>
      </p:sp>
      <p:graphicFrame>
        <p:nvGraphicFramePr>
          <p:cNvPr id="12" name="Content Placeholder 2">
            <a:extLst>
              <a:ext uri="{FF2B5EF4-FFF2-40B4-BE49-F238E27FC236}">
                <a16:creationId xmlns:a16="http://schemas.microsoft.com/office/drawing/2014/main" id="{62623D74-7B66-4E28-B1DA-3A7F07FC93DC}"/>
              </a:ext>
            </a:extLst>
          </p:cNvPr>
          <p:cNvGraphicFramePr>
            <a:graphicFrameLocks noGrp="1"/>
          </p:cNvGraphicFramePr>
          <p:nvPr>
            <p:ph idx="1"/>
            <p:extLst>
              <p:ext uri="{D42A27DB-BD31-4B8C-83A1-F6EECF244321}">
                <p14:modId xmlns:p14="http://schemas.microsoft.com/office/powerpoint/2010/main" val="288218609"/>
              </p:ext>
            </p:extLst>
          </p:nvPr>
        </p:nvGraphicFramePr>
        <p:xfrm>
          <a:off x="5068388" y="352697"/>
          <a:ext cx="6766560" cy="6871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59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FD5CAA14-505F-4659-96E8-87D73B16580A}"/>
              </a:ext>
            </a:extLst>
          </p:cNvPr>
          <p:cNvGraphicFramePr>
            <a:graphicFrameLocks noGrp="1"/>
          </p:cNvGraphicFramePr>
          <p:nvPr>
            <p:ph idx="1"/>
            <p:extLst>
              <p:ext uri="{D42A27DB-BD31-4B8C-83A1-F6EECF244321}">
                <p14:modId xmlns:p14="http://schemas.microsoft.com/office/powerpoint/2010/main" val="1714884434"/>
              </p:ext>
            </p:extLst>
          </p:nvPr>
        </p:nvGraphicFramePr>
        <p:xfrm>
          <a:off x="1031966" y="640081"/>
          <a:ext cx="10123714" cy="52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4237706"/>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CAB10F635BE64F86534232B8ED5106" ma:contentTypeVersion="12" ma:contentTypeDescription="Create a new document." ma:contentTypeScope="" ma:versionID="c7111d0a2f22f85a56d70cc18036c8f8">
  <xsd:schema xmlns:xsd="http://www.w3.org/2001/XMLSchema" xmlns:xs="http://www.w3.org/2001/XMLSchema" xmlns:p="http://schemas.microsoft.com/office/2006/metadata/properties" xmlns:ns2="15fe2f4b-e4f3-4e6e-8726-21471da6f645" xmlns:ns3="0d3265ba-b221-48cd-9033-dbe725718aa8" targetNamespace="http://schemas.microsoft.com/office/2006/metadata/properties" ma:root="true" ma:fieldsID="3cbbb46907ab2cf48002dfafe1c73c10" ns2:_="" ns3:_="">
    <xsd:import namespace="15fe2f4b-e4f3-4e6e-8726-21471da6f645"/>
    <xsd:import namespace="0d3265ba-b221-48cd-9033-dbe725718a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e2f4b-e4f3-4e6e-8726-21471da6f6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3265ba-b221-48cd-9033-dbe725718a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5030B5-D170-4020-A586-2C588E9E8CDF}"/>
</file>

<file path=customXml/itemProps2.xml><?xml version="1.0" encoding="utf-8"?>
<ds:datastoreItem xmlns:ds="http://schemas.openxmlformats.org/officeDocument/2006/customXml" ds:itemID="{EE78CE56-F57F-45FE-8641-A32DE875638A}"/>
</file>

<file path=customXml/itemProps3.xml><?xml version="1.0" encoding="utf-8"?>
<ds:datastoreItem xmlns:ds="http://schemas.openxmlformats.org/officeDocument/2006/customXml" ds:itemID="{E2F64E9B-1703-40D6-9DE6-E8943B13D862}"/>
</file>

<file path=docProps/app.xml><?xml version="1.0" encoding="utf-8"?>
<Properties xmlns="http://schemas.openxmlformats.org/officeDocument/2006/extended-properties" xmlns:vt="http://schemas.openxmlformats.org/officeDocument/2006/docPropsVTypes">
  <Template>{5F5581A5-CA7F-4BD2-9486-E8B8DF006E39}tf56160789_win32</Template>
  <TotalTime>849</TotalTime>
  <Words>1358</Words>
  <Application>Microsoft Office PowerPoint</Application>
  <PresentationFormat>Widescreen</PresentationFormat>
  <Paragraphs>92</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Bookman Old Style</vt:lpstr>
      <vt:lpstr>Calibri</vt:lpstr>
      <vt:lpstr>Franklin Gothic Book</vt:lpstr>
      <vt:lpstr>1_RetrospectVTI</vt:lpstr>
      <vt:lpstr>  Exchanging Notes:  Equality and Inclusion.  </vt:lpstr>
      <vt:lpstr>Exchanging Notes</vt:lpstr>
      <vt:lpstr>PowerPoint Presentation</vt:lpstr>
      <vt:lpstr>Young people at risk of exclusion? </vt:lpstr>
      <vt:lpstr>The impact of hidden exclusions</vt:lpstr>
      <vt:lpstr>Broader perceptions of success, progress and progression:   The Baggage we come with! </vt:lpstr>
      <vt:lpstr>Broader perceptions of success, progress and progression:   The Baggage we come with! </vt:lpstr>
      <vt:lpstr>Measures of Success </vt:lpstr>
      <vt:lpstr>PowerPoint Presentation</vt:lpstr>
      <vt:lpstr>PowerPoint Presentation</vt:lpstr>
      <vt:lpstr>PowerPoint Presentation</vt:lpstr>
      <vt:lpstr>Appropriateness of the curriculum </vt:lpstr>
      <vt:lpstr>Purpose of the Curriculum </vt:lpstr>
      <vt:lpstr>          Young musician-centred  </vt:lpstr>
      <vt:lpstr>Closer multi-agency working to improve outcomes for young musicians</vt:lpstr>
      <vt:lpstr> Creating a non-hegemonic alternative to music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a longitudinal partnership music learning programme addressing at-risk young people in England.</dc:title>
  <dc:creator>Victoria Kinsella</dc:creator>
  <cp:lastModifiedBy>Author</cp:lastModifiedBy>
  <cp:revision>64</cp:revision>
  <dcterms:created xsi:type="dcterms:W3CDTF">2021-03-22T10:05:31Z</dcterms:created>
  <dcterms:modified xsi:type="dcterms:W3CDTF">2021-04-27T07:22:54Z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0x01010034CAB10F635BE64F86534232B8ED5106</vt:lpwstr>
  </property>
</Properties>
</file>