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60" r:id="rId3"/>
    <p:sldId id="266" r:id="rId4"/>
    <p:sldId id="261" r:id="rId5"/>
    <p:sldId id="262" r:id="rId6"/>
    <p:sldId id="264" r:id="rId7"/>
    <p:sldId id="267" r:id="rId8"/>
    <p:sldId id="263" r:id="rId9"/>
    <p:sldId id="268" r:id="rId10"/>
    <p:sldId id="269" r:id="rId11"/>
    <p:sldId id="271" r:id="rId12"/>
    <p:sldId id="273" r:id="rId13"/>
    <p:sldId id="272" r:id="rId14"/>
    <p:sldId id="274" r:id="rId15"/>
    <p:sldId id="275" r:id="rId16"/>
    <p:sldId id="276" r:id="rId17"/>
    <p:sldId id="280" r:id="rId18"/>
    <p:sldId id="277" r:id="rId19"/>
    <p:sldId id="281" r:id="rId20"/>
    <p:sldId id="278" r:id="rId21"/>
    <p:sldId id="279" r:id="rId22"/>
    <p:sldId id="282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6"/>
    <p:restoredTop sz="6783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-2264" y="-104"/>
      </p:cViewPr>
      <p:guideLst>
        <p:guide orient="horz"/>
        <p:guide pos="28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handoutMaster" Target="handoutMasters/handoutMaster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1" Type="http://schemas.openxmlformats.org/officeDocument/2006/relationships/slide" Target="slides/slide19.xml"/><Relationship Id="rId3" Type="http://schemas.openxmlformats.org/officeDocument/2006/relationships/slide" Target="slides/slide1.xml"/><Relationship Id="rId34" Type="http://schemas.openxmlformats.org/officeDocument/2006/relationships/customXml" Target="../customXml/item3.xml"/><Relationship Id="rId25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7" Type="http://schemas.openxmlformats.org/officeDocument/2006/relationships/slide" Target="slides/slide5.xml"/><Relationship Id="rId33" Type="http://schemas.openxmlformats.org/officeDocument/2006/relationships/customXml" Target="../customXml/item2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6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24" Type="http://schemas.openxmlformats.org/officeDocument/2006/relationships/slide" Target="slides/slide22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32" Type="http://schemas.openxmlformats.org/officeDocument/2006/relationships/customXml" Target="../customXml/item1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5" Type="http://schemas.openxmlformats.org/officeDocument/2006/relationships/slide" Target="slides/slide13.xml"/><Relationship Id="rId5" Type="http://schemas.openxmlformats.org/officeDocument/2006/relationships/slide" Target="slides/slide3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9" Type="http://schemas.openxmlformats.org/officeDocument/2006/relationships/slide" Target="slides/slide7.xml"/><Relationship Id="rId22" Type="http://schemas.openxmlformats.org/officeDocument/2006/relationships/slide" Target="slides/slide20.xml"/><Relationship Id="rId27" Type="http://schemas.openxmlformats.org/officeDocument/2006/relationships/printerSettings" Target="printerSettings/printerSettings1.bin"/><Relationship Id="rId30" Type="http://schemas.openxmlformats.org/officeDocument/2006/relationships/theme" Target="theme/theme1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12624-7B4C-C94F-A476-BDD8DA085A63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92B2F-C3CA-894D-8B05-D4EE4D342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3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DA826-9C69-034D-8412-274DF93113CF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3C33C-90F1-8E48-A9F0-F9253E1B8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9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48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39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30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03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7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0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75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0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16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85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3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7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94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2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8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want to talk about one example in particular which,</a:t>
            </a:r>
            <a:r>
              <a:rPr lang="en-US" baseline="0" dirty="0" smtClean="0"/>
              <a:t> although is not a piece of electronic technology, it is a form of technology and a tool to compose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I went to uni, I did not have access to a piano in my room (and there were very few practice rooms unless you were willing to battle the performers, and get up at 6am in the morning, which I was not!).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did however, have my flute. 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Now the piano has often been seen as a link to composing, with composers needing to have high level piano skills (something I do not!), I was, however pretty good on the flute. Therefore, I started to compose using my flute instead of at the piano for the first time. This has had a lasting impact on how I go about composing and how I think about harmony, line, melody and shape. Instead of thinking in terms of ‘chords’ I conceptualism harmony by thinking in terms of interval </a:t>
            </a:r>
            <a:r>
              <a:rPr lang="mr-IN" baseline="0" dirty="0" smtClean="0"/>
              <a:t>–</a:t>
            </a:r>
            <a:r>
              <a:rPr lang="en-US" baseline="0" dirty="0" smtClean="0"/>
              <a:t> maybe because the flute can not play chords (easy anyway)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does this matter?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5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53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3C33C-90F1-8E48-A9F0-F9253E1B8B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7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C87-ACDE-7441-9F5C-7D7841BD2283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055E-8C78-D143-8BFD-3642B22DD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C87-ACDE-7441-9F5C-7D7841BD2283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055E-8C78-D143-8BFD-3642B22DD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C87-ACDE-7441-9F5C-7D7841BD2283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055E-8C78-D143-8BFD-3642B22DD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BC3E-65AB-8748-A5A5-653C1CA6020A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059D-3597-6F43-9BBA-196BD6CD2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BC3E-65AB-8748-A5A5-653C1CA6020A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059D-3597-6F43-9BBA-196BD6CD2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BC3E-65AB-8748-A5A5-653C1CA6020A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059D-3597-6F43-9BBA-196BD6CD2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BC3E-65AB-8748-A5A5-653C1CA6020A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059D-3597-6F43-9BBA-196BD6CD2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BC3E-65AB-8748-A5A5-653C1CA6020A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059D-3597-6F43-9BBA-196BD6CD2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BC3E-65AB-8748-A5A5-653C1CA6020A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059D-3597-6F43-9BBA-196BD6CD2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BC3E-65AB-8748-A5A5-653C1CA6020A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059D-3597-6F43-9BBA-196BD6CD2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BC3E-65AB-8748-A5A5-653C1CA6020A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059D-3597-6F43-9BBA-196BD6CD2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C87-ACDE-7441-9F5C-7D7841BD2283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055E-8C78-D143-8BFD-3642B22DD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BC3E-65AB-8748-A5A5-653C1CA6020A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059D-3597-6F43-9BBA-196BD6CD2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BC3E-65AB-8748-A5A5-653C1CA6020A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059D-3597-6F43-9BBA-196BD6CD2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BC3E-65AB-8748-A5A5-653C1CA6020A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059D-3597-6F43-9BBA-196BD6CD2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C87-ACDE-7441-9F5C-7D7841BD2283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055E-8C78-D143-8BFD-3642B22DD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C87-ACDE-7441-9F5C-7D7841BD2283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055E-8C78-D143-8BFD-3642B22DD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C87-ACDE-7441-9F5C-7D7841BD2283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055E-8C78-D143-8BFD-3642B22DD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C87-ACDE-7441-9F5C-7D7841BD2283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055E-8C78-D143-8BFD-3642B22DD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C87-ACDE-7441-9F5C-7D7841BD2283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055E-8C78-D143-8BFD-3642B22DD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C87-ACDE-7441-9F5C-7D7841BD2283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055E-8C78-D143-8BFD-3642B22DD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C87-ACDE-7441-9F5C-7D7841BD2283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055E-8C78-D143-8BFD-3642B22DD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A5C87-ACDE-7441-9F5C-7D7841BD2283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D055E-8C78-D143-8BFD-3642B22DDA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BCULOGO Secondary landscape.eps"/>
          <p:cNvPicPr>
            <a:picLocks noChangeAspect="1"/>
          </p:cNvPicPr>
          <p:nvPr userDrawn="1"/>
        </p:nvPicPr>
        <p:blipFill>
          <a:blip r:embed="rId1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98" y="5994359"/>
            <a:ext cx="2344420" cy="47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space logo.jpg"/>
          <p:cNvPicPr>
            <a:picLocks noChangeAspect="1"/>
          </p:cNvPicPr>
          <p:nvPr userDrawn="1"/>
        </p:nvPicPr>
        <p:blipFill>
          <a:blip r:embed="rId14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" y="5979418"/>
            <a:ext cx="1995678" cy="514350"/>
          </a:xfrm>
          <a:prstGeom prst="rect">
            <a:avLst/>
          </a:prstGeom>
        </p:spPr>
      </p:pic>
      <p:pic>
        <p:nvPicPr>
          <p:cNvPr id="10" name="Picture 9" descr="line.jpg"/>
          <p:cNvPicPr/>
          <p:nvPr userDrawn="1"/>
        </p:nvPicPr>
        <p:blipFill>
          <a:blip r:embed="rId1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1" y="5657476"/>
            <a:ext cx="8262518" cy="182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BC3E-65AB-8748-A5A5-653C1CA6020A}" type="datetimeFigureOut">
              <a:rPr lang="en-US" smtClean="0"/>
              <a:t>23/02/21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4059D-3597-6F43-9BBA-196BD6CD26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3.C_Space_Flat_Whit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2255370"/>
            <a:ext cx="32512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irsty.devaney@bcu.ac.uk" TargetMode="External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does technology affects the composing process?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3.C_Space_Flat_White BCU 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200274"/>
            <a:ext cx="1520508" cy="855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" y="268692"/>
            <a:ext cx="1557410" cy="4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4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Technology as a shortcut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881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Teacher: </a:t>
            </a:r>
            <a:r>
              <a:rPr lang="en-US" dirty="0" smtClean="0"/>
              <a:t>Oh </a:t>
            </a:r>
            <a:r>
              <a:rPr lang="en-US" dirty="0"/>
              <a:t>yeah I mean it’s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quicker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to compose. You know they can cut and paste sections which are minimalism [laugh</a:t>
            </a:r>
            <a:r>
              <a:rPr lang="en-US" dirty="0" smtClean="0"/>
              <a:t>]</a:t>
            </a:r>
            <a:r>
              <a:rPr lang="mr-IN" dirty="0" smtClean="0"/>
              <a:t>…</a:t>
            </a:r>
            <a:r>
              <a:rPr lang="en-US" dirty="0" smtClean="0"/>
              <a:t>obvious shortcut</a:t>
            </a:r>
            <a:endParaRPr lang="en-US" dirty="0"/>
          </a:p>
          <a:p>
            <a:r>
              <a:rPr lang="en-US" b="1" dirty="0" smtClean="0"/>
              <a:t>Teacher: </a:t>
            </a:r>
            <a:r>
              <a:rPr lang="en-US" dirty="0"/>
              <a:t>It’s </a:t>
            </a:r>
            <a:r>
              <a:rPr lang="en-US" b="1" dirty="0">
                <a:solidFill>
                  <a:srgbClr val="E46C0A"/>
                </a:solidFill>
              </a:rPr>
              <a:t>instant</a:t>
            </a:r>
            <a:r>
              <a:rPr lang="en-US" dirty="0"/>
              <a:t>, you don’t have to you write things out, you can put it straight in there and if you don’t like it you can delete it and try something </a:t>
            </a:r>
            <a:r>
              <a:rPr lang="en-US" dirty="0" smtClean="0"/>
              <a:t>else</a:t>
            </a:r>
          </a:p>
          <a:p>
            <a:r>
              <a:rPr lang="en-US" b="1" dirty="0" smtClean="0"/>
              <a:t>Teacher: </a:t>
            </a:r>
            <a:r>
              <a:rPr lang="en-US" dirty="0"/>
              <a:t>Everybody that has done it on </a:t>
            </a:r>
            <a:r>
              <a:rPr lang="en-US" dirty="0" smtClean="0"/>
              <a:t>Sibelius </a:t>
            </a:r>
            <a:r>
              <a:rPr lang="en-US" dirty="0"/>
              <a:t>can just press </a:t>
            </a:r>
            <a:r>
              <a:rPr lang="en-US" dirty="0" smtClean="0"/>
              <a:t>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7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Pressure to pass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611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Teacher: </a:t>
            </a:r>
            <a:r>
              <a:rPr lang="en-US" dirty="0"/>
              <a:t>We’ve got to get them the </a:t>
            </a:r>
            <a:r>
              <a:rPr lang="en-US" b="1" dirty="0">
                <a:solidFill>
                  <a:srgbClr val="E46C0A"/>
                </a:solidFill>
              </a:rPr>
              <a:t>best marks </a:t>
            </a:r>
            <a:r>
              <a:rPr lang="en-US" dirty="0"/>
              <a:t>that we can because otherwise it reflects on us as </a:t>
            </a:r>
            <a:r>
              <a:rPr lang="en-US" dirty="0" smtClean="0"/>
              <a:t>teachers</a:t>
            </a:r>
            <a:endParaRPr lang="en-US" b="1" dirty="0" smtClean="0"/>
          </a:p>
          <a:p>
            <a:r>
              <a:rPr lang="en-US" b="1" dirty="0" smtClean="0"/>
              <a:t>Teacher: </a:t>
            </a:r>
            <a:r>
              <a:rPr lang="en-US" dirty="0" smtClean="0"/>
              <a:t>Personally [we] </a:t>
            </a:r>
            <a:r>
              <a:rPr lang="en-US" dirty="0"/>
              <a:t>don’t get a massive </a:t>
            </a:r>
            <a:r>
              <a:rPr lang="en-US" b="1" dirty="0">
                <a:solidFill>
                  <a:srgbClr val="E46C0A"/>
                </a:solidFill>
              </a:rPr>
              <a:t>timeframe</a:t>
            </a:r>
            <a:r>
              <a:rPr lang="en-US" dirty="0"/>
              <a:t> really when it comes down to </a:t>
            </a:r>
            <a:r>
              <a:rPr lang="en-US" dirty="0" smtClean="0"/>
              <a:t>it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/>
              <a:t>So I think that [technology] really helps with the time pressure as </a:t>
            </a:r>
            <a:r>
              <a:rPr lang="en-US" dirty="0" smtClean="0"/>
              <a:t>well</a:t>
            </a:r>
            <a:endParaRPr lang="en-US" b="1" dirty="0" smtClean="0"/>
          </a:p>
          <a:p>
            <a:r>
              <a:rPr lang="en-US" b="1" dirty="0" smtClean="0"/>
              <a:t>Teacher: </a:t>
            </a:r>
            <a:r>
              <a:rPr lang="en-US" dirty="0"/>
              <a:t>We’ve seen a big increase in the composition marks. [...] I would say I’m almost completely reliant on technology.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2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‘enabler’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Teacher: </a:t>
            </a:r>
            <a:r>
              <a:rPr lang="en-US" dirty="0"/>
              <a:t>We’ve got a lots of low ability students so they, they can’t play it on the piano to see what it sounds like, so being able to hear Sibelius is really </a:t>
            </a:r>
            <a:r>
              <a:rPr lang="en-US" dirty="0" smtClean="0"/>
              <a:t>helpful</a:t>
            </a:r>
            <a:endParaRPr lang="en-US" dirty="0"/>
          </a:p>
          <a:p>
            <a:r>
              <a:rPr lang="en-US" b="1" dirty="0" smtClean="0"/>
              <a:t>Teacher: </a:t>
            </a:r>
            <a:r>
              <a:rPr lang="mr-IN" dirty="0" smtClean="0"/>
              <a:t>…</a:t>
            </a:r>
            <a:r>
              <a:rPr lang="en-US" dirty="0" smtClean="0"/>
              <a:t>technology </a:t>
            </a:r>
            <a:r>
              <a:rPr lang="en-US" dirty="0"/>
              <a:t>can be quite an </a:t>
            </a:r>
            <a:r>
              <a:rPr lang="en-US" dirty="0" smtClean="0"/>
              <a:t>enabler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5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13" y="690223"/>
            <a:ext cx="8229600" cy="3215093"/>
          </a:xfrm>
        </p:spPr>
        <p:txBody>
          <a:bodyPr/>
          <a:lstStyle/>
          <a:p>
            <a:r>
              <a:rPr lang="en-US" dirty="0" smtClean="0"/>
              <a:t>What impression is it giving of composing and of how composers work?</a:t>
            </a:r>
          </a:p>
          <a:p>
            <a:endParaRPr lang="en-US" dirty="0" smtClean="0"/>
          </a:p>
          <a:p>
            <a:r>
              <a:rPr lang="en-US" dirty="0" smtClean="0"/>
              <a:t> Is it always ‘real </a:t>
            </a:r>
            <a:r>
              <a:rPr lang="en-US" dirty="0"/>
              <a:t>world’ (Wise et al. 2011), </a:t>
            </a:r>
            <a:r>
              <a:rPr lang="en-US" dirty="0" smtClean="0"/>
              <a:t>and ‘culturally </a:t>
            </a:r>
            <a:r>
              <a:rPr lang="en-US" dirty="0"/>
              <a:t>relevant’ (Gall and Breeze 2005).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9893" y="4071741"/>
            <a:ext cx="8229600" cy="129333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“You </a:t>
            </a:r>
            <a:r>
              <a:rPr lang="en-US" dirty="0"/>
              <a:t>know they can cut and paste sections which are </a:t>
            </a:r>
            <a:r>
              <a:rPr lang="en-US" dirty="0" smtClean="0"/>
              <a:t>minimalism”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Midi Sounds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3028" y="4280277"/>
            <a:ext cx="2995081" cy="112548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“Doesn’t sound very good”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2935" y="3574641"/>
            <a:ext cx="2829332" cy="70563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“Horrible”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26936" y="4869444"/>
            <a:ext cx="2829332" cy="70563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“Fake”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3028" y="1695735"/>
            <a:ext cx="3087612" cy="115841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 smtClean="0"/>
              <a:t>“Regimented</a:t>
            </a:r>
            <a:r>
              <a:rPr lang="en-US" dirty="0"/>
              <a:t>, and </a:t>
            </a:r>
            <a:r>
              <a:rPr lang="en-US" dirty="0" smtClean="0"/>
              <a:t>electronic”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04438" y="1837665"/>
            <a:ext cx="3751830" cy="115841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“Doesn’t </a:t>
            </a:r>
            <a:r>
              <a:rPr lang="en-US" dirty="0"/>
              <a:t>really sound like </a:t>
            </a:r>
            <a:r>
              <a:rPr lang="en-US" i="1" dirty="0" smtClean="0"/>
              <a:t>music”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0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for that “wow factor”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Student: </a:t>
            </a:r>
            <a:r>
              <a:rPr lang="en-US" dirty="0"/>
              <a:t>I just find it really </a:t>
            </a:r>
            <a:r>
              <a:rPr lang="en-US" b="1" dirty="0">
                <a:solidFill>
                  <a:srgbClr val="E46C0A"/>
                </a:solidFill>
              </a:rPr>
              <a:t>irritating</a:t>
            </a:r>
            <a:r>
              <a:rPr lang="en-US" dirty="0"/>
              <a:t> because I want, because I have it in my head like and I want it to sound amazing but then you listen to it on Sibelius and you’re like oh my God, it’s like awful [laugh</a:t>
            </a:r>
            <a:r>
              <a:rPr lang="en-US" dirty="0" smtClean="0"/>
              <a:t>]</a:t>
            </a:r>
            <a:r>
              <a:rPr lang="mr-IN" dirty="0" smtClean="0"/>
              <a:t>…</a:t>
            </a:r>
            <a:r>
              <a:rPr lang="en-US" dirty="0"/>
              <a:t>right now I don’t like my composition. </a:t>
            </a:r>
          </a:p>
          <a:p>
            <a:r>
              <a:rPr lang="en-US" b="1" dirty="0" smtClean="0"/>
              <a:t>Student: </a:t>
            </a:r>
            <a:r>
              <a:rPr lang="en-US" dirty="0"/>
              <a:t>I think the problem is like you’re listening to your piece and it sounds okay but like it’s not got that </a:t>
            </a:r>
            <a:r>
              <a:rPr lang="en-US" b="1" dirty="0">
                <a:solidFill>
                  <a:srgbClr val="E46C0A"/>
                </a:solidFill>
              </a:rPr>
              <a:t>‘wow factor’ </a:t>
            </a:r>
            <a:r>
              <a:rPr lang="en-US" dirty="0"/>
              <a:t>to it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9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‘Sibelius Composers”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Composer: </a:t>
            </a:r>
            <a:r>
              <a:rPr lang="en-US" dirty="0"/>
              <a:t>With the rise of music technology and people being able to put a whole Symphony Orchestra on Sibelius or writes a film score that has an orchestra of 100 people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live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Composer: </a:t>
            </a:r>
            <a:r>
              <a:rPr lang="en-US" dirty="0"/>
              <a:t>Having live acoustic instruments </a:t>
            </a:r>
            <a:r>
              <a:rPr lang="mr-IN" dirty="0" smtClean="0"/>
              <a:t>…</a:t>
            </a:r>
            <a:r>
              <a:rPr lang="en-US" dirty="0" smtClean="0"/>
              <a:t>for </a:t>
            </a:r>
            <a:r>
              <a:rPr lang="en-US" dirty="0"/>
              <a:t>people to play and to write for is really </a:t>
            </a:r>
            <a:r>
              <a:rPr lang="en-US" dirty="0" smtClean="0"/>
              <a:t>important</a:t>
            </a:r>
          </a:p>
          <a:p>
            <a:r>
              <a:rPr lang="en-US" b="1" dirty="0" smtClean="0"/>
              <a:t>Composer: </a:t>
            </a:r>
            <a:r>
              <a:rPr lang="en-US" dirty="0"/>
              <a:t>Having their music performed </a:t>
            </a:r>
            <a:r>
              <a:rPr lang="en-US" dirty="0" smtClean="0"/>
              <a:t>live</a:t>
            </a:r>
            <a:r>
              <a:rPr lang="mr-IN" dirty="0" smtClean="0"/>
              <a:t>…</a:t>
            </a:r>
            <a:r>
              <a:rPr lang="en-US" dirty="0" smtClean="0"/>
              <a:t>It’s </a:t>
            </a:r>
            <a:r>
              <a:rPr lang="en-US" dirty="0"/>
              <a:t>very </a:t>
            </a:r>
            <a:r>
              <a:rPr lang="en-US" dirty="0" smtClean="0"/>
              <a:t>impo</a:t>
            </a:r>
            <a:r>
              <a:rPr lang="en-US" dirty="0"/>
              <a:t>r</a:t>
            </a:r>
            <a:r>
              <a:rPr lang="en-US" dirty="0" smtClean="0"/>
              <a:t>tant</a:t>
            </a:r>
            <a:r>
              <a:rPr lang="en-US" dirty="0"/>
              <a:t>. And once it’s happened once then that’s when you get the </a:t>
            </a:r>
            <a:r>
              <a:rPr lang="en-US" b="1" dirty="0" smtClean="0">
                <a:solidFill>
                  <a:srgbClr val="E46C0A"/>
                </a:solidFill>
              </a:rPr>
              <a:t>“buzz”</a:t>
            </a:r>
            <a:endParaRPr lang="en-US" b="1" dirty="0">
              <a:solidFill>
                <a:srgbClr val="E46C0A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creenshot 2021-02-22 at 18.36.2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69"/>
          <a:stretch/>
        </p:blipFill>
        <p:spPr>
          <a:xfrm>
            <a:off x="0" y="5459859"/>
            <a:ext cx="9144000" cy="11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2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</a:t>
            </a:r>
            <a:r>
              <a:rPr lang="en-US" dirty="0" smtClean="0"/>
              <a:t>it </a:t>
            </a:r>
            <a:r>
              <a:rPr lang="en-US" dirty="0" smtClean="0"/>
              <a:t>Practical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341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Composer: </a:t>
            </a:r>
            <a:r>
              <a:rPr lang="en-US" dirty="0"/>
              <a:t>Write something for instruments that they know will be up to be heard by their </a:t>
            </a:r>
            <a:r>
              <a:rPr lang="en-US" dirty="0" smtClean="0"/>
              <a:t>peers</a:t>
            </a:r>
            <a:endParaRPr lang="en-US" dirty="0"/>
          </a:p>
          <a:p>
            <a:r>
              <a:rPr lang="en-US" b="1" dirty="0" smtClean="0"/>
              <a:t>Composer: </a:t>
            </a:r>
            <a:r>
              <a:rPr lang="mr-IN" b="1" dirty="0" smtClean="0"/>
              <a:t>…</a:t>
            </a:r>
            <a:r>
              <a:rPr lang="en-US" dirty="0" smtClean="0"/>
              <a:t>write </a:t>
            </a:r>
            <a:r>
              <a:rPr lang="en-US" dirty="0"/>
              <a:t>something for three instruments that way you can actually hear the music being played and you can talk to the musicians </a:t>
            </a:r>
            <a:endParaRPr lang="en-US" dirty="0" smtClean="0"/>
          </a:p>
          <a:p>
            <a:r>
              <a:rPr lang="en-US" b="1" dirty="0" smtClean="0"/>
              <a:t>Composer</a:t>
            </a:r>
            <a:r>
              <a:rPr lang="en-US" b="1" dirty="0"/>
              <a:t>: </a:t>
            </a:r>
            <a:r>
              <a:rPr lang="en-US" dirty="0"/>
              <a:t>Rather than write huge orchestral scores on Sibelius which are just living in an unrealistic </a:t>
            </a:r>
            <a:r>
              <a:rPr lang="en-US" dirty="0" smtClean="0"/>
              <a:t>world</a:t>
            </a:r>
            <a:r>
              <a:rPr lang="mr-IN" dirty="0" smtClean="0"/>
              <a:t>…</a:t>
            </a:r>
            <a:endParaRPr lang="en-GB" dirty="0" smtClean="0"/>
          </a:p>
          <a:p>
            <a:r>
              <a:rPr lang="en-US" b="1" dirty="0"/>
              <a:t>Composer: </a:t>
            </a:r>
            <a:r>
              <a:rPr lang="en-GB" dirty="0" smtClean="0"/>
              <a:t>[if] it's </a:t>
            </a:r>
            <a:r>
              <a:rPr lang="en-GB" dirty="0"/>
              <a:t>not going to get heard </a:t>
            </a:r>
            <a:r>
              <a:rPr lang="en-GB" dirty="0" smtClean="0"/>
              <a:t>what's </a:t>
            </a:r>
            <a:r>
              <a:rPr lang="en-GB" dirty="0"/>
              <a:t>the point?”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6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and when to use technology?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shot 2021-02-22 at 18.37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r="6753"/>
          <a:stretch/>
        </p:blipFill>
        <p:spPr>
          <a:xfrm>
            <a:off x="0" y="1600200"/>
            <a:ext cx="9144000" cy="39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8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116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" sz="3600" b="1" dirty="0" smtClean="0"/>
              <a:t>Dr </a:t>
            </a:r>
            <a:r>
              <a:rPr lang="en" sz="3600" b="1" dirty="0"/>
              <a:t>Kirsty Devaney </a:t>
            </a:r>
            <a:endParaRPr lang="en-GB" sz="3600" b="1" dirty="0" smtClean="0"/>
          </a:p>
          <a:p>
            <a:pPr marL="0" lvl="0" indent="0">
              <a:spcBef>
                <a:spcPts val="600"/>
              </a:spcBef>
              <a:buNone/>
            </a:pPr>
            <a:r>
              <a:rPr lang="en-GB" sz="3600" dirty="0" smtClean="0"/>
              <a:t>Composer, Research </a:t>
            </a:r>
            <a:br>
              <a:rPr lang="en-GB" sz="3600" dirty="0" smtClean="0"/>
            </a:br>
            <a:r>
              <a:rPr lang="en-GB" sz="3600" dirty="0" smtClean="0"/>
              <a:t>and Music Educator </a:t>
            </a:r>
          </a:p>
          <a:p>
            <a:pPr marL="0" lvl="0" indent="0">
              <a:spcBef>
                <a:spcPts val="600"/>
              </a:spcBef>
              <a:buNone/>
            </a:pPr>
            <a:endParaRPr lang="en" sz="3600" b="1" dirty="0"/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" dirty="0"/>
              <a:t>Research Assistant at </a:t>
            </a:r>
            <a:r>
              <a:rPr lang="en-GB" dirty="0" smtClean="0"/>
              <a:t>BCU </a:t>
            </a:r>
            <a:endParaRPr lang="en" dirty="0"/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" dirty="0" smtClean="0"/>
              <a:t>Twitter</a:t>
            </a:r>
            <a:r>
              <a:rPr lang="en-GB" dirty="0" smtClean="0"/>
              <a:t>:</a:t>
            </a:r>
            <a:r>
              <a:rPr lang="en" dirty="0" smtClean="0"/>
              <a:t> </a:t>
            </a:r>
            <a:r>
              <a:rPr lang="en" dirty="0"/>
              <a:t>@KirstyDevaney</a:t>
            </a:r>
            <a:endParaRPr lang="en" sz="3600" b="1" dirty="0"/>
          </a:p>
          <a:p>
            <a:endParaRPr lang="en-US" dirty="0"/>
          </a:p>
        </p:txBody>
      </p:sp>
      <p:pic>
        <p:nvPicPr>
          <p:cNvPr id="4" name="Google Shape;82;p14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31" y="178167"/>
            <a:ext cx="3250769" cy="31285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4" descr="YCP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46" y="3850336"/>
            <a:ext cx="2926080" cy="14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1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shot 2021-02-22 at 18.37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64" y="101600"/>
            <a:ext cx="46609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0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points to ponder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02325"/>
          </a:xfrm>
        </p:spPr>
        <p:txBody>
          <a:bodyPr/>
          <a:lstStyle/>
          <a:p>
            <a:r>
              <a:rPr lang="en-US" dirty="0" smtClean="0"/>
              <a:t>How do you encourage students to use technology for composing in KS4 and KS5 lessons?</a:t>
            </a:r>
          </a:p>
          <a:p>
            <a:r>
              <a:rPr lang="en-US" dirty="0" smtClean="0"/>
              <a:t>Are there some assumptions about how students should start to compose? </a:t>
            </a:r>
          </a:p>
          <a:p>
            <a:r>
              <a:rPr lang="en-US" dirty="0" smtClean="0"/>
              <a:t>Are there possibilities for learning from live performances/rehearsals?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6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116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" sz="3600" b="1" dirty="0" smtClean="0"/>
              <a:t>Dr </a:t>
            </a:r>
            <a:r>
              <a:rPr lang="en" sz="3600" b="1" dirty="0"/>
              <a:t>Kirsty Devaney </a:t>
            </a:r>
            <a:endParaRPr lang="en-GB" sz="3600" b="1" dirty="0" smtClean="0"/>
          </a:p>
          <a:p>
            <a:pPr marL="0" lvl="0" indent="0">
              <a:spcBef>
                <a:spcPts val="600"/>
              </a:spcBef>
              <a:buNone/>
            </a:pPr>
            <a:r>
              <a:rPr lang="en-GB" sz="3600" dirty="0" smtClean="0"/>
              <a:t>Composer, Research </a:t>
            </a:r>
            <a:br>
              <a:rPr lang="en-GB" sz="3600" dirty="0" smtClean="0"/>
            </a:br>
            <a:r>
              <a:rPr lang="en-GB" sz="3600" dirty="0" smtClean="0"/>
              <a:t>and Music Educator </a:t>
            </a:r>
          </a:p>
          <a:p>
            <a:pPr marL="0" lvl="0" indent="0">
              <a:spcBef>
                <a:spcPts val="600"/>
              </a:spcBef>
              <a:buNone/>
            </a:pPr>
            <a:endParaRPr lang="en" sz="3600" b="1" dirty="0"/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" dirty="0" smtClean="0">
                <a:hlinkClick r:id="rId3"/>
              </a:rPr>
              <a:t>K</a:t>
            </a:r>
            <a:r>
              <a:rPr lang="en-GB" dirty="0" smtClean="0">
                <a:hlinkClick r:id="rId3"/>
              </a:rPr>
              <a:t>irsty.devaney@bcu.ac.uk</a:t>
            </a:r>
            <a:endParaRPr lang="en-GB" dirty="0" smtClean="0"/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" dirty="0" smtClean="0"/>
              <a:t>@KirstyDevaney</a:t>
            </a:r>
            <a:endParaRPr lang="en" sz="3600" b="1" dirty="0"/>
          </a:p>
          <a:p>
            <a:endParaRPr lang="en-US" dirty="0"/>
          </a:p>
        </p:txBody>
      </p:sp>
      <p:pic>
        <p:nvPicPr>
          <p:cNvPr id="4" name="Google Shape;82;p14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82" y="1439039"/>
            <a:ext cx="3741758" cy="360104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83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Disclaimer! </a:t>
            </a:r>
            <a:endParaRPr lang="en-US" dirty="0"/>
          </a:p>
        </p:txBody>
      </p:sp>
      <p:pic>
        <p:nvPicPr>
          <p:cNvPr id="5" name="Content Placeholder 4" descr="GettyImages-14039241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6" b="13426"/>
          <a:stretch>
            <a:fillRect/>
          </a:stretch>
        </p:blipFill>
        <p:spPr>
          <a:xfrm>
            <a:off x="457200" y="1600200"/>
            <a:ext cx="8229600" cy="4013200"/>
          </a:xfrm>
        </p:spPr>
      </p:pic>
    </p:spTree>
    <p:extLst>
      <p:ext uri="{BB962C8B-B14F-4D97-AF65-F5344CB8AC3E}">
        <p14:creationId xmlns:p14="http://schemas.microsoft.com/office/powerpoint/2010/main" val="259601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56" y="1030211"/>
            <a:ext cx="5123423" cy="4235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7539" y="348707"/>
            <a:ext cx="7789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?</a:t>
            </a:r>
            <a:endParaRPr lang="en-US" sz="1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9057" y="2332552"/>
            <a:ext cx="7789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?</a:t>
            </a:r>
            <a:endParaRPr lang="en-US" sz="1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161420">
            <a:off x="779219" y="2249572"/>
            <a:ext cx="7789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?</a:t>
            </a:r>
            <a:endParaRPr lang="en-US" sz="1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007319">
            <a:off x="7486232" y="646617"/>
            <a:ext cx="7789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?</a:t>
            </a:r>
            <a:endParaRPr lang="en-US" sz="10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158303">
            <a:off x="3412868" y="-367453"/>
            <a:ext cx="7789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?</a:t>
            </a:r>
            <a:endParaRPr lang="en-US" sz="10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2087" y="4018488"/>
            <a:ext cx="7789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?</a:t>
            </a:r>
            <a:endParaRPr lang="en-US" sz="1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616431">
            <a:off x="5706569" y="-392547"/>
            <a:ext cx="7789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?</a:t>
            </a:r>
            <a:endParaRPr lang="en-US" sz="10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02353">
            <a:off x="1595068" y="4273718"/>
            <a:ext cx="7789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?</a:t>
            </a:r>
            <a:endParaRPr lang="en-US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3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ttyImages-12249984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9" y="1417638"/>
            <a:ext cx="4284103" cy="3749458"/>
          </a:xfrm>
          <a:prstGeom prst="rect">
            <a:avLst/>
          </a:prstGeom>
        </p:spPr>
      </p:pic>
      <p:pic>
        <p:nvPicPr>
          <p:cNvPr id="6" name="Picture 5" descr="GettyImages-52768246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34" y="1207965"/>
            <a:ext cx="4345066" cy="3071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053" y="370757"/>
            <a:ext cx="1550628" cy="1141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52527" b="32542"/>
          <a:stretch/>
        </p:blipFill>
        <p:spPr>
          <a:xfrm>
            <a:off x="4340971" y="3829485"/>
            <a:ext cx="4340971" cy="13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3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ultural reproduction (Giroux) </a:t>
            </a:r>
            <a:endParaRPr lang="en-US" dirty="0"/>
          </a:p>
        </p:txBody>
      </p:sp>
      <p:pic>
        <p:nvPicPr>
          <p:cNvPr id="6" name="Content Placeholder 5" descr="Screenshot 2021-02-22 at 17.59.2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" b="942"/>
          <a:stretch>
            <a:fillRect/>
          </a:stretch>
        </p:blipFill>
        <p:spPr>
          <a:xfrm>
            <a:off x="457200" y="2187898"/>
            <a:ext cx="8229600" cy="4525963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89893" y="1228064"/>
            <a:ext cx="8229600" cy="129333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/>
              <a:buNone/>
            </a:pPr>
            <a:r>
              <a:rPr lang="en-US" b="1" dirty="0" smtClean="0"/>
              <a:t>TEACHER: “</a:t>
            </a:r>
            <a:r>
              <a:rPr lang="en-US" dirty="0" smtClean="0"/>
              <a:t>My degree is in music technology, so that's probably why I come from that angle”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6577804" y="2957424"/>
            <a:ext cx="2241689" cy="1308091"/>
          </a:xfrm>
          <a:prstGeom prst="cloudCallout">
            <a:avLst>
              <a:gd name="adj1" fmla="val -47893"/>
              <a:gd name="adj2" fmla="val 7554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Technology?</a:t>
            </a:r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457200" y="2806498"/>
            <a:ext cx="2241689" cy="1308091"/>
          </a:xfrm>
          <a:prstGeom prst="cloudCallout">
            <a:avLst>
              <a:gd name="adj1" fmla="val 46817"/>
              <a:gd name="adj2" fmla="val 856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4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Composing for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99" y="1600201"/>
            <a:ext cx="8644029" cy="4013200"/>
          </a:xfrm>
        </p:spPr>
        <p:txBody>
          <a:bodyPr>
            <a:normAutofit/>
          </a:bodyPr>
          <a:lstStyle/>
          <a:p>
            <a:r>
              <a:rPr lang="en-US" dirty="0" smtClean="0"/>
              <a:t>Inclusive &amp; ‘</a:t>
            </a:r>
            <a:r>
              <a:rPr lang="en-US" dirty="0"/>
              <a:t>egalitarian’ </a:t>
            </a:r>
            <a:r>
              <a:rPr lang="en-US" dirty="0" smtClean="0"/>
              <a:t>(</a:t>
            </a:r>
            <a:r>
              <a:rPr lang="en-US" dirty="0"/>
              <a:t>Folkestad et al. </a:t>
            </a:r>
            <a:r>
              <a:rPr lang="en-US" dirty="0" smtClean="0"/>
              <a:t>1998)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without formal instrumental training to engage in </a:t>
            </a:r>
            <a:r>
              <a:rPr lang="en-US" dirty="0" smtClean="0"/>
              <a:t>composing (</a:t>
            </a:r>
            <a:r>
              <a:rPr lang="en-US" dirty="0"/>
              <a:t>Folkestad et al. 1998; Nilsson and Folkestad 2005; Reynolds 2005; </a:t>
            </a:r>
            <a:r>
              <a:rPr lang="en-US" dirty="0" err="1"/>
              <a:t>Kardos</a:t>
            </a:r>
            <a:r>
              <a:rPr lang="en-US" dirty="0"/>
              <a:t> 2012). </a:t>
            </a:r>
            <a:endParaRPr lang="en-US" dirty="0" smtClean="0"/>
          </a:p>
          <a:p>
            <a:r>
              <a:rPr lang="en-US" dirty="0" smtClean="0"/>
              <a:t>‘Real </a:t>
            </a:r>
            <a:r>
              <a:rPr lang="en-US" dirty="0"/>
              <a:t>world’ </a:t>
            </a:r>
            <a:r>
              <a:rPr lang="en-US" dirty="0" smtClean="0"/>
              <a:t>(</a:t>
            </a:r>
            <a:r>
              <a:rPr lang="en-US" dirty="0"/>
              <a:t>Wise et al. 2011), </a:t>
            </a:r>
          </a:p>
          <a:p>
            <a:r>
              <a:rPr lang="en-US" dirty="0" smtClean="0"/>
              <a:t>‘Culturally </a:t>
            </a:r>
            <a:r>
              <a:rPr lang="en-US" dirty="0"/>
              <a:t>relevant’ (Gall and Breeze </a:t>
            </a:r>
            <a:r>
              <a:rPr lang="en-US" dirty="0" smtClean="0"/>
              <a:t>2005)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3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47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PhD - How </a:t>
            </a:r>
            <a:r>
              <a:rPr lang="en-US" b="1" dirty="0"/>
              <a:t>Composing Assessment in English Secondary Examinations Affect Teaching and Learning </a:t>
            </a:r>
            <a:r>
              <a:rPr lang="en-US" b="1" dirty="0" smtClean="0"/>
              <a:t>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7645"/>
            <a:ext cx="8229600" cy="3317623"/>
          </a:xfrm>
        </p:spPr>
        <p:txBody>
          <a:bodyPr>
            <a:normAutofit/>
          </a:bodyPr>
          <a:lstStyle/>
          <a:p>
            <a:r>
              <a:rPr lang="en-US" dirty="0" smtClean="0"/>
              <a:t>2 online surveys for upper secondary music teachers </a:t>
            </a:r>
          </a:p>
          <a:p>
            <a:pPr lvl="1"/>
            <a:r>
              <a:rPr lang="en-US" dirty="0" smtClean="0"/>
              <a:t>Telephone interviews </a:t>
            </a:r>
          </a:p>
          <a:p>
            <a:r>
              <a:rPr lang="en-US" dirty="0" smtClean="0"/>
              <a:t>5 case study schools </a:t>
            </a:r>
          </a:p>
          <a:p>
            <a:pPr lvl="1"/>
            <a:r>
              <a:rPr lang="en-US" dirty="0" smtClean="0"/>
              <a:t>Interviews with teachers and students </a:t>
            </a:r>
          </a:p>
          <a:p>
            <a:r>
              <a:rPr lang="en-US" dirty="0" smtClean="0"/>
              <a:t>Interviews with 5 composer-educators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8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important is technology at KS4 for composing? </a:t>
            </a:r>
            <a:endParaRPr lang="en-US" dirty="0"/>
          </a:p>
        </p:txBody>
      </p:sp>
      <p:pic>
        <p:nvPicPr>
          <p:cNvPr id="6" name="Picture 5" descr="Screenshot 2021-02-22 at 18.13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24" y="2350947"/>
            <a:ext cx="9255057" cy="299516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06510" y="1607395"/>
            <a:ext cx="3398018" cy="74355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“</a:t>
            </a:r>
            <a:r>
              <a:rPr lang="en-US" dirty="0" smtClean="0"/>
              <a:t>at </a:t>
            </a:r>
            <a:r>
              <a:rPr lang="en-US" dirty="0"/>
              <a:t>the </a:t>
            </a:r>
            <a:r>
              <a:rPr lang="en-US" dirty="0" smtClean="0"/>
              <a:t>centre”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53807" y="3875150"/>
            <a:ext cx="2848288" cy="78073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“essential” </a:t>
            </a:r>
            <a:endParaRPr lang="en-US" dirty="0"/>
          </a:p>
          <a:p>
            <a:pPr marL="0" indent="0" algn="ctr">
              <a:buFont typeface="Arial" panose="020B0604020202020204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19975" y="1607395"/>
            <a:ext cx="3266825" cy="818083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“</a:t>
            </a:r>
            <a:r>
              <a:rPr lang="en-US" dirty="0" smtClean="0"/>
              <a:t>fundamental”</a:t>
            </a:r>
          </a:p>
        </p:txBody>
      </p:sp>
    </p:spTree>
    <p:extLst>
      <p:ext uri="{BB962C8B-B14F-4D97-AF65-F5344CB8AC3E}">
        <p14:creationId xmlns:p14="http://schemas.microsoft.com/office/powerpoint/2010/main" val="321295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AB10F635BE64F86534232B8ED5106" ma:contentTypeVersion="12" ma:contentTypeDescription="Create a new document." ma:contentTypeScope="" ma:versionID="c7111d0a2f22f85a56d70cc18036c8f8">
  <xsd:schema xmlns:xsd="http://www.w3.org/2001/XMLSchema" xmlns:xs="http://www.w3.org/2001/XMLSchema" xmlns:p="http://schemas.microsoft.com/office/2006/metadata/properties" xmlns:ns2="15fe2f4b-e4f3-4e6e-8726-21471da6f645" xmlns:ns3="0d3265ba-b221-48cd-9033-dbe725718aa8" targetNamespace="http://schemas.microsoft.com/office/2006/metadata/properties" ma:root="true" ma:fieldsID="3cbbb46907ab2cf48002dfafe1c73c10" ns2:_="" ns3:_="">
    <xsd:import namespace="15fe2f4b-e4f3-4e6e-8726-21471da6f645"/>
    <xsd:import namespace="0d3265ba-b221-48cd-9033-dbe725718a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e2f4b-e4f3-4e6e-8726-21471da6f6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265ba-b221-48cd-9033-dbe725718aa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963477-25CF-42C7-B485-24C642990222}"/>
</file>

<file path=customXml/itemProps2.xml><?xml version="1.0" encoding="utf-8"?>
<ds:datastoreItem xmlns:ds="http://schemas.openxmlformats.org/officeDocument/2006/customXml" ds:itemID="{E9A9C02C-A0ED-4638-9E03-2E6CEA2B52CD}"/>
</file>

<file path=customXml/itemProps3.xml><?xml version="1.0" encoding="utf-8"?>
<ds:datastoreItem xmlns:ds="http://schemas.openxmlformats.org/officeDocument/2006/customXml" ds:itemID="{940E000C-617B-41B2-B4C5-1640D9B0C8BA}"/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904</Words>
  <Application>Microsoft Macintosh PowerPoint</Application>
  <PresentationFormat>On-screen Show (4:3)</PresentationFormat>
  <Paragraphs>112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How does technology affects the composing process? </vt:lpstr>
      <vt:lpstr>Hello! </vt:lpstr>
      <vt:lpstr>Disclaimer! </vt:lpstr>
      <vt:lpstr>PowerPoint Presentation</vt:lpstr>
      <vt:lpstr>PowerPoint Presentation</vt:lpstr>
      <vt:lpstr>Cultural reproduction (Giroux) </vt:lpstr>
      <vt:lpstr>Composing for All</vt:lpstr>
      <vt:lpstr>PhD - How Composing Assessment in English Secondary Examinations Affect Teaching and Learning Practices</vt:lpstr>
      <vt:lpstr>How important is technology at KS4 for composing? </vt:lpstr>
      <vt:lpstr>Technology as a shortcut </vt:lpstr>
      <vt:lpstr>Pressure to pass </vt:lpstr>
      <vt:lpstr>An ‘enabler’</vt:lpstr>
      <vt:lpstr>PowerPoint Presentation</vt:lpstr>
      <vt:lpstr>Midi Sounds </vt:lpstr>
      <vt:lpstr>Waiting for that “wow factor”</vt:lpstr>
      <vt:lpstr>‘Sibelius Composers”</vt:lpstr>
      <vt:lpstr>Importance of live sound</vt:lpstr>
      <vt:lpstr>Keeping it Practical </vt:lpstr>
      <vt:lpstr>How and when to use technology?</vt:lpstr>
      <vt:lpstr>PowerPoint Presentation</vt:lpstr>
      <vt:lpstr>Some points to ponder</vt:lpstr>
      <vt:lpstr>Thank you! </vt:lpstr>
    </vt:vector>
  </TitlesOfParts>
  <Company>Birmingham City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Atkinson</dc:creator>
  <cp:lastModifiedBy>Kirsty Devaney</cp:lastModifiedBy>
  <cp:revision>35</cp:revision>
  <dcterms:created xsi:type="dcterms:W3CDTF">2015-05-15T10:19:00Z</dcterms:created>
  <dcterms:modified xsi:type="dcterms:W3CDTF">2021-02-23T11:04:03Z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1033-10.2.0.7617</vt:lpwstr>
  </property>
  <property fmtid="{D5CDD505-2E9C-101B-9397-08002B2CF9AE}" pid="3" name="ContentTypeId">
    <vt:lpwstr>0x01010034CAB10F635BE64F86534232B8ED5106</vt:lpwstr>
  </property>
</Properties>
</file>