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7" r:id="rId9"/>
    <p:sldId id="287" r:id="rId10"/>
    <p:sldId id="263" r:id="rId11"/>
    <p:sldId id="289" r:id="rId12"/>
    <p:sldId id="290" r:id="rId13"/>
    <p:sldId id="291" r:id="rId14"/>
    <p:sldId id="272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f342c3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f342c3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9f342c3a2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41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f342c3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f342c3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9f342c3a2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79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f342c3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f342c3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9f342c3a2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25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9f342c3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9f342c3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9f342c3a2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f342c3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f342c3a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9f342c3a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f342c3a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f342c3a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59f342c3a2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99bb738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99bb738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499bb7385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f342c3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f342c3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9f342c3a2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f342c3a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f342c3a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9f342c3a2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37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1911886-DBF4-4286-ADF2-7E782ABEF2B1}" type="datetime1">
              <a:rPr lang="en-US" smtClean="0"/>
              <a:t>2/23/2021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7AD993F-2B8A-4633-B12E-065DBBCB4961}" type="datetime1">
              <a:rPr lang="en-US" smtClean="0"/>
              <a:t>2/23/2021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29F31F2-1DFB-4B7D-97CA-1AC3ABD8A3E8}" type="datetime1">
              <a:rPr lang="en-US" smtClean="0"/>
              <a:t>2/23/2021</a:t>
            </a:fld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A5B0A43-2D57-46CB-B5CE-18E2CA30D7B9}" type="datetime1">
              <a:rPr lang="en-US" smtClean="0"/>
              <a:t>2/23/2021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24CEFC6-1021-4F7E-ADC2-6B0CC960C370}" type="datetime1">
              <a:rPr lang="en-US" smtClean="0"/>
              <a:t>2/23/2021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6660AF6-AA23-41D7-9191-B81290497A80}" type="datetime1">
              <a:rPr lang="en-US" smtClean="0"/>
              <a:t>2/23/2021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94C1584-238F-4A85-BC2D-46B52E8BF015}" type="datetime1">
              <a:rPr lang="en-US" smtClean="0"/>
              <a:t>2/23/2021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D04CDD7-D077-4242-8D68-1CFC32BB406E}" type="datetime1">
              <a:rPr lang="en-US" smtClean="0"/>
              <a:t>2/23/2021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D97A7E9-830D-4878-9F30-D7BB988A83AB}" type="datetime1">
              <a:rPr lang="en-US" smtClean="0"/>
              <a:t>2/23/2021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79FF2A2-5109-4EE9-B17A-C157F3A9F650}" type="datetime1">
              <a:rPr lang="en-US" smtClean="0"/>
              <a:t>2/23/2021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82DF23B-ADC3-4D01-9F3B-6F150FA77E26}" type="datetime1">
              <a:rPr lang="en-US" smtClean="0"/>
              <a:t>2/23/2021</a:t>
            </a:fld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67B6A49-88B4-4075-91EE-630DF6934609}" type="datetime1">
              <a:rPr lang="en-US" smtClean="0"/>
              <a:t>2/23/2021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Dr Motje Wolf, mwolf@dmu.ac.uk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wolf@dmu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92208" y="95871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Enhancing Music Access for all pupils</a:t>
            </a:r>
            <a:endParaRPr sz="30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845044" y="4428516"/>
            <a:ext cx="546672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Motje Wolf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Montfort University Leicester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87B13-B433-4895-A441-D68113076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438" y="2060314"/>
            <a:ext cx="3060823" cy="2295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CPD MODEL</a:t>
            </a:r>
            <a:endParaRPr sz="4000" b="1" i="0" u="none" strike="noStrike" cap="none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Wolf and Younie (2018):</a:t>
            </a:r>
          </a:p>
        </p:txBody>
      </p:sp>
      <p:sp>
        <p:nvSpPr>
          <p:cNvPr id="157" name="Google Shape;15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BF70A79C-E796-4848-9168-758668442B3E}" type="datetime1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2/23/2021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1285569" y="6356350"/>
            <a:ext cx="7196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Dr Motje Wolf, mwolf@dmu.ac.uk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20"/>
          <p:cNvGrpSpPr/>
          <p:nvPr/>
        </p:nvGrpSpPr>
        <p:grpSpPr>
          <a:xfrm>
            <a:off x="6437861" y="2821034"/>
            <a:ext cx="2705181" cy="1892556"/>
            <a:chOff x="744849" y="1014157"/>
            <a:chExt cx="2705181" cy="1892556"/>
          </a:xfrm>
        </p:grpSpPr>
        <p:sp>
          <p:nvSpPr>
            <p:cNvPr id="162" name="Google Shape;162;p20"/>
            <p:cNvSpPr/>
            <p:nvPr/>
          </p:nvSpPr>
          <p:spPr>
            <a:xfrm>
              <a:off x="744849" y="1014157"/>
              <a:ext cx="2705181" cy="189255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1330168" y="1401139"/>
              <a:ext cx="1680906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Cognitive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Prototype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1" i="0" u="none" strike="noStrike" cap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>
            <a:off x="3848019" y="4336066"/>
            <a:ext cx="2705181" cy="1892556"/>
            <a:chOff x="744849" y="1014157"/>
            <a:chExt cx="2705181" cy="1892556"/>
          </a:xfrm>
        </p:grpSpPr>
        <p:sp>
          <p:nvSpPr>
            <p:cNvPr id="165" name="Google Shape;165;p20"/>
            <p:cNvSpPr/>
            <p:nvPr/>
          </p:nvSpPr>
          <p:spPr>
            <a:xfrm>
              <a:off x="744849" y="1014157"/>
              <a:ext cx="2705181" cy="189255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939089" y="1459753"/>
              <a:ext cx="2322421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Metacognitive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Knowledge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1" i="0" u="none" strike="noStrike" cap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20"/>
          <p:cNvGrpSpPr/>
          <p:nvPr/>
        </p:nvGrpSpPr>
        <p:grpSpPr>
          <a:xfrm>
            <a:off x="4035799" y="929277"/>
            <a:ext cx="3350488" cy="1892556"/>
            <a:chOff x="744849" y="1014157"/>
            <a:chExt cx="2705181" cy="1892556"/>
          </a:xfrm>
        </p:grpSpPr>
        <p:sp>
          <p:nvSpPr>
            <p:cNvPr id="168" name="Google Shape;168;p20"/>
            <p:cNvSpPr/>
            <p:nvPr/>
          </p:nvSpPr>
          <p:spPr>
            <a:xfrm>
              <a:off x="744849" y="1014157"/>
              <a:ext cx="2705181" cy="189255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1257211" y="1150923"/>
              <a:ext cx="1841363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Content/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pedagogic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content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knowledge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737165" y="911231"/>
            <a:ext cx="2705181" cy="1929968"/>
            <a:chOff x="-2511991" y="-2481512"/>
            <a:chExt cx="2705181" cy="1929968"/>
          </a:xfrm>
        </p:grpSpPr>
        <p:sp>
          <p:nvSpPr>
            <p:cNvPr id="171" name="Google Shape;171;p20"/>
            <p:cNvSpPr/>
            <p:nvPr/>
          </p:nvSpPr>
          <p:spPr>
            <a:xfrm>
              <a:off x="-2511991" y="-2481512"/>
              <a:ext cx="2705181" cy="1892556"/>
            </a:xfrm>
            <a:prstGeom prst="ellipse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-2136592" y="-2182760"/>
              <a:ext cx="1954381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Community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Of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Practice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1" i="0" u="none" strike="noStrike" cap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Google Shape;173;p20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Listening training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Follow these steps: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600" i="1" dirty="0"/>
              <a:t>Prerequisite: musical properties: pitch, rhythm, duration, layers, texture, …</a:t>
            </a:r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arenR"/>
            </a:pPr>
            <a:r>
              <a:rPr lang="en-GB" dirty="0"/>
              <a:t>Listen to the sound</a:t>
            </a:r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arenR"/>
            </a:pPr>
            <a:r>
              <a:rPr lang="en-GB" dirty="0"/>
              <a:t>Allow all responses and ask for the source</a:t>
            </a:r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arenR"/>
            </a:pPr>
            <a:r>
              <a:rPr lang="en-GB" dirty="0"/>
              <a:t>Listen to the sound again and ask for musical properties of the sound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4" name="Google Shape;214;p24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4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BFEAB-7256-4F77-8241-3954DB968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DE18B2-090F-4F35-9D9A-779317302BF7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ED846-2E54-493B-9189-8E0A4CB263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</p:spTree>
    <p:extLst>
      <p:ext uri="{BB962C8B-B14F-4D97-AF65-F5344CB8AC3E}">
        <p14:creationId xmlns:p14="http://schemas.microsoft.com/office/powerpoint/2010/main" val="420653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Resources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www.ears2.dmu.ac.uk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KS3 but useable before and beyond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Learning Environment – Teacher’s Packs – Software 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Free of charge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14" name="Google Shape;214;p24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4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BFEAB-7256-4F77-8241-3954DB968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DE18B2-090F-4F35-9D9A-779317302BF7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ED846-2E54-493B-9189-8E0A4CB263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</p:spTree>
    <p:extLst>
      <p:ext uri="{BB962C8B-B14F-4D97-AF65-F5344CB8AC3E}">
        <p14:creationId xmlns:p14="http://schemas.microsoft.com/office/powerpoint/2010/main" val="212950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Homework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Work through the Real World Sounds – beginner module on EARS 2.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Compose a Sonic Postcard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14" name="Google Shape;214;p24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4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BFEAB-7256-4F77-8241-3954DB968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DE18B2-090F-4F35-9D9A-779317302BF7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ED846-2E54-493B-9189-8E0A4CB263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</p:spTree>
    <p:extLst>
      <p:ext uri="{BB962C8B-B14F-4D97-AF65-F5344CB8AC3E}">
        <p14:creationId xmlns:p14="http://schemas.microsoft.com/office/powerpoint/2010/main" val="109611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body" idx="1"/>
          </p:nvPr>
        </p:nvSpPr>
        <p:spPr>
          <a:xfrm>
            <a:off x="457200" y="18303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532"/>
              <a:buFont typeface="Arial"/>
              <a:buNone/>
            </a:pPr>
            <a:r>
              <a:rPr lang="en-US" sz="4532" b="1" u="none" strike="noStrike" cap="none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296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96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Motje Wolf: </a:t>
            </a:r>
            <a:r>
              <a:rPr lang="en-US" sz="2960" b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mwolf@dmu.ac.uk</a:t>
            </a:r>
            <a:endParaRPr sz="296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lang="en-GB" sz="2960"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179959B0-B0A9-406A-B73B-9AF2B341537D}" type="datetime1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2/23/2021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1285569" y="6356350"/>
            <a:ext cx="7196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Dr Motje Wolf, mwolf@dmu.ac.uk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9" descr="DMU NEW CMYK master_#76A6A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 descr="Logo%20f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A7DBA"/>
                </a:solidFill>
              </a:rPr>
              <a:t>Publications</a:t>
            </a:r>
            <a:endParaRPr>
              <a:solidFill>
                <a:srgbClr val="4A7DBA"/>
              </a:solidFill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Wolf, M. (2013) The Appreciation of Electroacoustic Music – The Prototype of the pedagogical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ElectroAcoustic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Resource Site. In: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Organised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Sound, 18 (2).</a:t>
            </a:r>
            <a:endParaRPr lang="en-GB" dirty="0">
              <a:ea typeface="Arial"/>
            </a:endParaRPr>
          </a:p>
          <a:p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Wolf, M. and Younie, S. (2018) Overcoming barriers: towards a framework for Continuing Professional Development to foster teaching sound-based music. In: Journal of Music, Technology and Education, Vol 11.</a:t>
            </a:r>
          </a:p>
          <a:p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Wolf, M. and Younie, S. (2019) The development of an inclusive model to construct teacher’s professional knowledge: pedagogic content knowledge for sound-based music as a new subject area. In: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Organised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Sound, 24(3).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E73B3-145B-4428-AC72-51AA63BD08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ECF9F80-2AEB-44C1-AF41-F74B282FED94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19240-0ACD-4745-8618-AA1A826A9D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  <p:pic>
        <p:nvPicPr>
          <p:cNvPr id="7" name="Google Shape;90;p13" descr="DMU NEW CMYK master_#76A6AB.jpg">
            <a:extLst>
              <a:ext uri="{FF2B5EF4-FFF2-40B4-BE49-F238E27FC236}">
                <a16:creationId xmlns:a16="http://schemas.microsoft.com/office/drawing/2014/main" id="{748BE2AE-FE79-4B0B-BBA4-D575DC33E4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1;p13" descr="Logo%20final.jpg">
            <a:extLst>
              <a:ext uri="{FF2B5EF4-FFF2-40B4-BE49-F238E27FC236}">
                <a16:creationId xmlns:a16="http://schemas.microsoft.com/office/drawing/2014/main" id="{C5FA5453-4F8C-4EEE-88C4-FBCB3EFB07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4400" b="0" i="0" u="none" strike="noStrike" cap="none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/>
              <a:t>Why to compose with sounds?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/>
              <a:t>How to compose with sounds?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Homework!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1285569" y="6356350"/>
            <a:ext cx="7196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Dr Motje Wolf, mwolf@dmu.ac.uk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EED2BD20-DE07-4BEA-B212-114227C01436}" type="datetime1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2/23/2021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4A57F-7299-4A7E-9DA3-B8BB9A2EE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767" y="3690257"/>
            <a:ext cx="3004196" cy="22531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Enhancing </a:t>
            </a:r>
            <a:br>
              <a:rPr lang="en-US" sz="3959" b="0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Music Access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Aims at making music teaching more accessible for pupils (and also for those teachers who have to teach music, but haven't studied it).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590" dirty="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Researching – </a:t>
            </a:r>
            <a:r>
              <a:rPr lang="en-US" sz="2590" dirty="0"/>
              <a:t>Improving -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Sharing: teacher practice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3872E9DC-DE82-468D-853B-935E5D564633}" type="datetime1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2/23/2021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Dr Motje Wolf, mwolf@dmu.ac.uk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597614"/>
            <a:ext cx="2736089" cy="2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86E8"/>
                </a:solidFill>
              </a:rPr>
              <a:t>      Why are we doing this?</a:t>
            </a:r>
            <a:endParaRPr dirty="0">
              <a:solidFill>
                <a:srgbClr val="4A86E8"/>
              </a:solidFill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Many benefits for Music making: </a:t>
            </a:r>
            <a:endParaRPr dirty="0"/>
          </a:p>
          <a:p>
            <a: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Musical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Psychological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Personal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Emotional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Social</a:t>
            </a:r>
            <a:endParaRPr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Physical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As teachers we need to ensure that all our students have access to these benefits of music in our classrooms.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24AF4-1DB7-40F3-830B-7DAF660B01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0E7F86-1A50-47F9-81A0-3310F52826BA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E2512-2E8D-44A1-AE64-260324DA33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  <p:pic>
        <p:nvPicPr>
          <p:cNvPr id="7" name="Google Shape;90;p13" descr="DMU NEW CMYK master_#76A6AB.jpg">
            <a:extLst>
              <a:ext uri="{FF2B5EF4-FFF2-40B4-BE49-F238E27FC236}">
                <a16:creationId xmlns:a16="http://schemas.microsoft.com/office/drawing/2014/main" id="{DBC62B48-4894-4FA0-9ADC-C3BB50DC7B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1;p13" descr="Logo%20final.jpg">
            <a:extLst>
              <a:ext uri="{FF2B5EF4-FFF2-40B4-BE49-F238E27FC236}">
                <a16:creationId xmlns:a16="http://schemas.microsoft.com/office/drawing/2014/main" id="{C3C05A77-C865-4DC0-BA06-9EFD2480B2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84606"/>
            <a:ext cx="1134261" cy="11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Problems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Develop cultural capital for students (Bourdieu 1977)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dirty="0"/>
              <a:t>Disrupt the same old… (Habermas 1987)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sz="1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F759E-3000-4CF9-867C-EA3656F922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FFAD16-E48A-47EC-984E-D6955A87206C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85A9B-B476-4984-9B3A-77502F0D43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  <p:pic>
        <p:nvPicPr>
          <p:cNvPr id="7" name="Google Shape;90;p13" descr="DMU NEW CMYK master_#76A6AB.jpg">
            <a:extLst>
              <a:ext uri="{FF2B5EF4-FFF2-40B4-BE49-F238E27FC236}">
                <a16:creationId xmlns:a16="http://schemas.microsoft.com/office/drawing/2014/main" id="{65D9F9AA-AF65-41B0-8ECB-568ADB809B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1;p13" descr="Logo%20final.jpg">
            <a:extLst>
              <a:ext uri="{FF2B5EF4-FFF2-40B4-BE49-F238E27FC236}">
                <a16:creationId xmlns:a16="http://schemas.microsoft.com/office/drawing/2014/main" id="{61ED8503-441D-47EE-9180-515F1AEEDD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A86E8"/>
                </a:solidFill>
              </a:rPr>
              <a:t>What we do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Offer free CPD to schools and invite to join Community of Practice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Provide knowledge to make music with pupils on a level playing field...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leading to music for social inclusion.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Follow up research: observations and interviews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or in your case: self-evaluation and interview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82" name="Google Shape;182;p21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4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75435-1DDF-4ACF-B601-B496A93B83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86054C-4DB9-459D-B289-6B160AF77FFA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8B5D7-12A9-4A91-99F6-0D992A98F8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Why sounds?</a:t>
            </a:r>
            <a:endParaRPr sz="4400" b="0" i="0" u="none" strike="noStrike" cap="none" dirty="0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Engagement in all classes increased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Access increased – level playing field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13A8B4F3-53F0-4537-9B98-6D7F148EA4A4}" type="datetime1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cs typeface="Calibri"/>
                <a:sym typeface="Calibri"/>
              </a:rPr>
              <a:t>2/23/2021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ftr" idx="11"/>
          </p:nvPr>
        </p:nvSpPr>
        <p:spPr>
          <a:xfrm>
            <a:off x="1285569" y="6356350"/>
            <a:ext cx="7196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Dr Motje Wolf, mwolf@dmu.ac.uk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3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6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Teacher voices: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‘It’s just letting them [pupils] to think a bit more that music isn’t always ‘get instruments out and hit things’</a:t>
            </a:r>
            <a:endParaRPr sz="2800" dirty="0"/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teacher reported that with body percussion children </a:t>
            </a:r>
            <a:r>
              <a:rPr lang="en-US" sz="2800" b="1" dirty="0"/>
              <a:t>‘are actually given a chance to explore music in a way that they enjoy’</a:t>
            </a:r>
            <a:endParaRPr sz="2800" b="1" dirty="0"/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inclusive music education means that </a:t>
            </a:r>
            <a:r>
              <a:rPr lang="en-US" sz="2800" b="1" dirty="0"/>
              <a:t>‘everybody can join in and there’s a level playing field’</a:t>
            </a:r>
            <a:endParaRPr sz="2800"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14" name="Google Shape;214;p24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4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BFEAB-7256-4F77-8241-3954DB968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DE18B2-090F-4F35-9D9A-779317302BF7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ED846-2E54-493B-9189-8E0A4CB263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How?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Research with KS 3 students: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Those whose listening changed, appreciated electroacoustic music more.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Cognitive prototype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For students AND teachers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14" name="Google Shape;214;p24" descr="DMU NEW CMYK master_#76A6A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04" y="165944"/>
            <a:ext cx="1949964" cy="84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 descr="Logo%20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792" y="165944"/>
            <a:ext cx="1134261" cy="114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BFEAB-7256-4F77-8241-3954DB968E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DE18B2-090F-4F35-9D9A-779317302BF7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ED846-2E54-493B-9189-8E0A4CB263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Dr Motje Wolf, mwolf@dmu.ac.uk</a:t>
            </a:r>
          </a:p>
        </p:txBody>
      </p:sp>
    </p:spTree>
    <p:extLst>
      <p:ext uri="{BB962C8B-B14F-4D97-AF65-F5344CB8AC3E}">
        <p14:creationId xmlns:p14="http://schemas.microsoft.com/office/powerpoint/2010/main" val="149718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AB10F635BE64F86534232B8ED5106" ma:contentTypeVersion="12" ma:contentTypeDescription="Create a new document." ma:contentTypeScope="" ma:versionID="c7111d0a2f22f85a56d70cc18036c8f8">
  <xsd:schema xmlns:xsd="http://www.w3.org/2001/XMLSchema" xmlns:xs="http://www.w3.org/2001/XMLSchema" xmlns:p="http://schemas.microsoft.com/office/2006/metadata/properties" xmlns:ns2="15fe2f4b-e4f3-4e6e-8726-21471da6f645" xmlns:ns3="0d3265ba-b221-48cd-9033-dbe725718aa8" targetNamespace="http://schemas.microsoft.com/office/2006/metadata/properties" ma:root="true" ma:fieldsID="3cbbb46907ab2cf48002dfafe1c73c10" ns2:_="" ns3:_="">
    <xsd:import namespace="15fe2f4b-e4f3-4e6e-8726-21471da6f645"/>
    <xsd:import namespace="0d3265ba-b221-48cd-9033-dbe725718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e2f4b-e4f3-4e6e-8726-21471da6f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265ba-b221-48cd-9033-dbe725718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96BB6-FEC7-4AAD-9A8A-F8E9EA7EEBB6}"/>
</file>

<file path=customXml/itemProps2.xml><?xml version="1.0" encoding="utf-8"?>
<ds:datastoreItem xmlns:ds="http://schemas.openxmlformats.org/officeDocument/2006/customXml" ds:itemID="{FA2B3BC8-77F2-43AA-A4CB-0C49BBF9FD7C}"/>
</file>

<file path=customXml/itemProps3.xml><?xml version="1.0" encoding="utf-8"?>
<ds:datastoreItem xmlns:ds="http://schemas.openxmlformats.org/officeDocument/2006/customXml" ds:itemID="{50EF4700-059D-4B37-90C2-F512ED5394ED}"/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717</Words>
  <Application>Microsoft Office PowerPoint</Application>
  <PresentationFormat>On-screen Show (4:3)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Enhancing Music Access for all pupils</vt:lpstr>
      <vt:lpstr>Content</vt:lpstr>
      <vt:lpstr>Enhancing  Music Access</vt:lpstr>
      <vt:lpstr>      Why are we doing this?</vt:lpstr>
      <vt:lpstr>Problems</vt:lpstr>
      <vt:lpstr>What we do</vt:lpstr>
      <vt:lpstr>Why sounds?</vt:lpstr>
      <vt:lpstr>Teacher voices:</vt:lpstr>
      <vt:lpstr>How?</vt:lpstr>
      <vt:lpstr>CPD MODEL</vt:lpstr>
      <vt:lpstr>Listening training</vt:lpstr>
      <vt:lpstr>Resources</vt:lpstr>
      <vt:lpstr>Homework</vt:lpstr>
      <vt:lpstr>PowerPoint Presentation</vt:lpstr>
      <vt:lpstr>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Music Access for all pupils</dc:title>
  <dc:creator>Motje Wolf</dc:creator>
  <cp:lastModifiedBy>Motje Wolf</cp:lastModifiedBy>
  <cp:revision>16</cp:revision>
  <dcterms:modified xsi:type="dcterms:W3CDTF">2021-02-23T16:42:45Z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0x01010034CAB10F635BE64F86534232B8ED5106</vt:lpwstr>
  </property>
</Properties>
</file>