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8fde612d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8fde612d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8fde612d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8fde612d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8fde612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8fde612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8fde612d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8fde612d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1ebfe02f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1ebfe02f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8fde612d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8fde612d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8fde612d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8fde612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1ebfe02f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1ebfe02f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8fde612d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8fde612d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8fde612d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8fde612d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rachel@icancompose.com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52400" y="3379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-2300" y="1"/>
            <a:ext cx="9148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88200" y="309250"/>
            <a:ext cx="8049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434343"/>
                </a:solidFill>
              </a:rPr>
              <a:t>How to set up and run a composition club</a:t>
            </a:r>
            <a:endParaRPr b="1" sz="48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434343"/>
                </a:solidFill>
              </a:rPr>
              <a:t>_______________</a:t>
            </a:r>
            <a:endParaRPr b="1" sz="5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34343"/>
                </a:solidFill>
              </a:rPr>
              <a:t>Rachel Shapey, I Can Compose</a:t>
            </a:r>
            <a:endParaRPr b="1" sz="2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Stay in touch: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Blog post: </a:t>
            </a:r>
            <a:r>
              <a:rPr lang="en"/>
              <a:t>www.icancompose.com/blog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rachel@icancompose.com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@i_can_compose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5051" y="2706600"/>
            <a:ext cx="3854324" cy="2167000"/>
          </a:xfrm>
          <a:prstGeom prst="rect">
            <a:avLst/>
          </a:prstGeom>
          <a:noFill/>
          <a:ln>
            <a:noFill/>
          </a:ln>
          <a:effectLst>
            <a:outerShdw blurRad="671513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0975" y="2144000"/>
            <a:ext cx="588650" cy="42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Creative task:</a:t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Consider your musically curious students.  Imagine you are going to set up a composition club (hopefully this will become a reality!) - think up 4 real-world composing tasks to set in the club.  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351C75"/>
              </a:buClr>
              <a:buSzPts val="1800"/>
              <a:buChar char="-"/>
            </a:pPr>
            <a:r>
              <a:rPr lang="en">
                <a:solidFill>
                  <a:srgbClr val="351C75"/>
                </a:solidFill>
              </a:rPr>
              <a:t>What would students need to get started?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-"/>
            </a:pPr>
            <a:r>
              <a:rPr lang="en">
                <a:solidFill>
                  <a:srgbClr val="351C75"/>
                </a:solidFill>
              </a:rPr>
              <a:t>How would the composition be realised?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351C75"/>
                </a:solidFill>
              </a:rPr>
              <a:t>Can we aim to get a bank of real-world composing tasks that we can share?</a:t>
            </a:r>
            <a:endParaRPr i="1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540550"/>
            <a:ext cx="8520600" cy="12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0124D"/>
                </a:solidFill>
              </a:rPr>
              <a:t>How are you catering for the </a:t>
            </a:r>
            <a:r>
              <a:rPr i="1" lang="en" sz="3000">
                <a:solidFill>
                  <a:srgbClr val="20124D"/>
                </a:solidFill>
              </a:rPr>
              <a:t>musically curious</a:t>
            </a:r>
            <a:r>
              <a:rPr lang="en" sz="3000">
                <a:solidFill>
                  <a:srgbClr val="20124D"/>
                </a:solidFill>
              </a:rPr>
              <a:t> students in your school?</a:t>
            </a:r>
            <a:endParaRPr sz="3000"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0124D"/>
                </a:solidFill>
              </a:rPr>
              <a:t>________________________</a:t>
            </a:r>
            <a:endParaRPr sz="3000">
              <a:solidFill>
                <a:srgbClr val="20124D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774175"/>
            <a:ext cx="8520600" cy="2794800"/>
          </a:xfrm>
          <a:prstGeom prst="rect">
            <a:avLst/>
          </a:prstGeom>
          <a:effectLst>
            <a:reflection blurRad="0" dir="5400000" dist="38100" endA="0" fadeDir="5400012" kx="0" rotWithShape="0" algn="bl" stA="39000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3418175" y="2358675"/>
            <a:ext cx="2533250" cy="2533250"/>
          </a:xfrm>
          <a:prstGeom prst="rect">
            <a:avLst/>
          </a:prstGeom>
          <a:noFill/>
          <a:ln>
            <a:noFill/>
          </a:ln>
          <a:effectLst>
            <a:outerShdw blurRad="1285875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426375" y="436350"/>
            <a:ext cx="85206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4 features of a successful composition club: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_______________________ </a:t>
            </a:r>
            <a:endParaRPr>
              <a:solidFill>
                <a:srgbClr val="20124D"/>
              </a:solidFill>
            </a:endParaRPr>
          </a:p>
        </p:txBody>
      </p:sp>
      <p:grpSp>
        <p:nvGrpSpPr>
          <p:cNvPr id="70" name="Google Shape;70;p15"/>
          <p:cNvGrpSpPr/>
          <p:nvPr/>
        </p:nvGrpSpPr>
        <p:grpSpPr>
          <a:xfrm>
            <a:off x="4528635" y="2109500"/>
            <a:ext cx="2229364" cy="3483050"/>
            <a:chOff x="5632317" y="1189775"/>
            <a:chExt cx="3305700" cy="3483050"/>
          </a:xfrm>
        </p:grpSpPr>
        <p:sp>
          <p:nvSpPr>
            <p:cNvPr id="71" name="Google Shape;71;p15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Enjoyable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72;p15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" name="Google Shape;73;p15"/>
          <p:cNvGrpSpPr/>
          <p:nvPr/>
        </p:nvGrpSpPr>
        <p:grpSpPr>
          <a:xfrm>
            <a:off x="426375" y="2057139"/>
            <a:ext cx="2307613" cy="2615700"/>
            <a:chOff x="655357" y="2057125"/>
            <a:chExt cx="3546900" cy="2615700"/>
          </a:xfrm>
        </p:grpSpPr>
        <p:sp>
          <p:nvSpPr>
            <p:cNvPr id="74" name="Google Shape;74;p15"/>
            <p:cNvSpPr/>
            <p:nvPr/>
          </p:nvSpPr>
          <p:spPr>
            <a:xfrm>
              <a:off x="655357" y="2105177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2012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Organised	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75;p15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" name="Google Shape;76;p15"/>
          <p:cNvGrpSpPr/>
          <p:nvPr/>
        </p:nvGrpSpPr>
        <p:grpSpPr>
          <a:xfrm>
            <a:off x="2383507" y="2044225"/>
            <a:ext cx="2579009" cy="2615700"/>
            <a:chOff x="2546130" y="2050675"/>
            <a:chExt cx="3385415" cy="2615700"/>
          </a:xfrm>
        </p:grpSpPr>
        <p:sp>
          <p:nvSpPr>
            <p:cNvPr id="77" name="Google Shape;77;p15"/>
            <p:cNvSpPr/>
            <p:nvPr/>
          </p:nvSpPr>
          <p:spPr>
            <a:xfrm>
              <a:off x="2546130" y="2113850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351C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Relevant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78;p15"/>
            <p:cNvSpPr txBox="1"/>
            <p:nvPr/>
          </p:nvSpPr>
          <p:spPr>
            <a:xfrm>
              <a:off x="3695345" y="205067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" name="Google Shape;79;p15"/>
          <p:cNvGrpSpPr/>
          <p:nvPr/>
        </p:nvGrpSpPr>
        <p:grpSpPr>
          <a:xfrm>
            <a:off x="6410659" y="2109488"/>
            <a:ext cx="2245562" cy="3414325"/>
            <a:chOff x="2662198" y="1258500"/>
            <a:chExt cx="3305700" cy="3414325"/>
          </a:xfrm>
        </p:grpSpPr>
        <p:sp>
          <p:nvSpPr>
            <p:cNvPr id="80" name="Google Shape;80;p15"/>
            <p:cNvSpPr/>
            <p:nvPr/>
          </p:nvSpPr>
          <p:spPr>
            <a:xfrm>
              <a:off x="2662198" y="1258500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Safe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" name="Google Shape;81;p15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24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>
                <a:solidFill>
                  <a:srgbClr val="20124D"/>
                </a:solidFill>
              </a:rPr>
              <a:t>Be organised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_________________</a:t>
            </a:r>
            <a:r>
              <a:rPr lang="en"/>
              <a:t> 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336025"/>
            <a:ext cx="8520600" cy="3587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Char char="●"/>
            </a:pPr>
            <a:r>
              <a:rPr lang="en" sz="2000">
                <a:solidFill>
                  <a:srgbClr val="351C75"/>
                </a:solidFill>
              </a:rPr>
              <a:t>Establish a </a:t>
            </a:r>
            <a:r>
              <a:rPr i="1" lang="en" sz="2000">
                <a:solidFill>
                  <a:srgbClr val="351C75"/>
                </a:solidFill>
              </a:rPr>
              <a:t>core group</a:t>
            </a:r>
            <a:r>
              <a:rPr lang="en" sz="2000">
                <a:solidFill>
                  <a:srgbClr val="351C75"/>
                </a:solidFill>
              </a:rPr>
              <a:t>.</a:t>
            </a:r>
            <a:endParaRPr sz="2000">
              <a:solidFill>
                <a:srgbClr val="351C75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Char char="●"/>
            </a:pPr>
            <a:r>
              <a:rPr lang="en" sz="2000">
                <a:solidFill>
                  <a:srgbClr val="351C75"/>
                </a:solidFill>
              </a:rPr>
              <a:t>Set regular composition tasks (more on this later)</a:t>
            </a:r>
            <a:endParaRPr sz="2000">
              <a:solidFill>
                <a:srgbClr val="351C75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Char char="●"/>
            </a:pPr>
            <a:r>
              <a:rPr lang="en" sz="2000">
                <a:solidFill>
                  <a:srgbClr val="351C75"/>
                </a:solidFill>
              </a:rPr>
              <a:t>Plan ahead - get dates in the diary</a:t>
            </a:r>
            <a:endParaRPr sz="2000">
              <a:solidFill>
                <a:srgbClr val="351C75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4875" y="2654700"/>
            <a:ext cx="3647424" cy="2268926"/>
          </a:xfrm>
          <a:prstGeom prst="rect">
            <a:avLst/>
          </a:prstGeom>
          <a:noFill/>
          <a:ln>
            <a:noFill/>
          </a:ln>
          <a:effectLst>
            <a:outerShdw blurRad="10858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24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1. Be organised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 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176350" y="1422775"/>
            <a:ext cx="8766000" cy="3500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Char char="●"/>
            </a:pPr>
            <a:r>
              <a:rPr lang="en" sz="2000">
                <a:solidFill>
                  <a:srgbClr val="351C75"/>
                </a:solidFill>
              </a:rPr>
              <a:t>Dedicated online area for club members 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lang="en" sz="2000">
                <a:solidFill>
                  <a:srgbClr val="20124D"/>
                </a:solidFill>
              </a:rPr>
              <a:t>Establish a routine</a:t>
            </a:r>
            <a:endParaRPr sz="2000">
              <a:solidFill>
                <a:srgbClr val="20124D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lang="en" sz="2000">
                <a:solidFill>
                  <a:srgbClr val="20124D"/>
                </a:solidFill>
              </a:rPr>
              <a:t>Get older students to assist</a:t>
            </a:r>
            <a:r>
              <a:rPr lang="en" sz="2000">
                <a:solidFill>
                  <a:srgbClr val="20124D"/>
                </a:solidFill>
              </a:rPr>
              <a:t> </a:t>
            </a:r>
            <a:endParaRPr sz="20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 amt="94000"/>
          </a:blip>
          <a:stretch>
            <a:fillRect/>
          </a:stretch>
        </p:blipFill>
        <p:spPr>
          <a:xfrm>
            <a:off x="5067025" y="2512775"/>
            <a:ext cx="3875325" cy="241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2. Make it relevant</a:t>
            </a:r>
            <a:endParaRPr>
              <a:solidFill>
                <a:srgbClr val="20124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623400" y="1596300"/>
            <a:ext cx="8520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Char char="●"/>
            </a:pPr>
            <a:r>
              <a:rPr lang="en" sz="2000">
                <a:solidFill>
                  <a:srgbClr val="351C75"/>
                </a:solidFill>
              </a:rPr>
              <a:t>What’s the point?</a:t>
            </a:r>
            <a:endParaRPr sz="2000">
              <a:solidFill>
                <a:srgbClr val="351C75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Char char="●"/>
            </a:pPr>
            <a:r>
              <a:rPr lang="en" sz="2000">
                <a:solidFill>
                  <a:srgbClr val="351C75"/>
                </a:solidFill>
              </a:rPr>
              <a:t>Distinction between classroom lessons and the club</a:t>
            </a:r>
            <a:endParaRPr sz="2000">
              <a:solidFill>
                <a:srgbClr val="351C75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Char char="●"/>
            </a:pPr>
            <a:r>
              <a:rPr lang="en" sz="2000">
                <a:solidFill>
                  <a:srgbClr val="351C75"/>
                </a:solidFill>
              </a:rPr>
              <a:t>Added value </a:t>
            </a:r>
            <a:endParaRPr sz="2000"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351C75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984" y="2783350"/>
            <a:ext cx="3550015" cy="2360150"/>
          </a:xfrm>
          <a:prstGeom prst="rect">
            <a:avLst/>
          </a:prstGeom>
          <a:noFill/>
          <a:ln>
            <a:noFill/>
          </a:ln>
          <a:effectLst>
            <a:outerShdw blurRad="1014413" rotWithShape="0" algn="bl" dir="5400000" dist="19050">
              <a:srgbClr val="434343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1382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2. Make it relevant</a:t>
            </a:r>
            <a:endParaRPr>
              <a:solidFill>
                <a:srgbClr val="20124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530600" y="1696350"/>
            <a:ext cx="85206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351C75"/>
                </a:solidFill>
              </a:rPr>
              <a:t>Use </a:t>
            </a:r>
            <a:r>
              <a:rPr lang="en" sz="2000">
                <a:solidFill>
                  <a:srgbClr val="990000"/>
                </a:solidFill>
              </a:rPr>
              <a:t>real-world composing tasks</a:t>
            </a:r>
            <a:r>
              <a:rPr lang="en" sz="2000">
                <a:solidFill>
                  <a:srgbClr val="351C75"/>
                </a:solidFill>
              </a:rPr>
              <a:t> = engaging &amp; purpose-driven </a:t>
            </a:r>
            <a:endParaRPr sz="2000">
              <a:solidFill>
                <a:srgbClr val="351C75"/>
              </a:solidFill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530600" y="2715425"/>
            <a:ext cx="4752900" cy="213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  <a:highlight>
                  <a:srgbClr val="D9D2E9"/>
                </a:highlight>
              </a:rPr>
              <a:t>Real-world composing task examples:</a:t>
            </a:r>
            <a:endParaRPr b="1">
              <a:solidFill>
                <a:srgbClr val="351C75"/>
              </a:solidFill>
              <a:highlight>
                <a:srgbClr val="D9D2E9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51C75"/>
              </a:solidFill>
              <a:highlight>
                <a:srgbClr val="D9D2E9"/>
              </a:highlight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>
                <a:highlight>
                  <a:srgbClr val="D9D2E9"/>
                </a:highlight>
              </a:rPr>
              <a:t>Compose a Year 6 leavers’ song for a feeder primary schools’ leavers’ assembly</a:t>
            </a:r>
            <a:endParaRPr>
              <a:highlight>
                <a:srgbClr val="D9D2E9"/>
              </a:highlight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>
                <a:highlight>
                  <a:srgbClr val="D9D2E9"/>
                </a:highlight>
              </a:rPr>
              <a:t>Compose a calm piano piece for Year 7 walking into assembly</a:t>
            </a:r>
            <a:endParaRPr>
              <a:highlight>
                <a:srgbClr val="D9D2E9"/>
              </a:highlight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>
                <a:highlight>
                  <a:srgbClr val="D9D2E9"/>
                </a:highlight>
              </a:rPr>
              <a:t>Compose a song for the Battle of the Bands competition</a:t>
            </a:r>
            <a:endParaRPr>
              <a:highlight>
                <a:srgbClr val="D9D2E9"/>
              </a:highlight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984" y="2783350"/>
            <a:ext cx="3550015" cy="2360150"/>
          </a:xfrm>
          <a:prstGeom prst="rect">
            <a:avLst/>
          </a:prstGeom>
          <a:noFill/>
          <a:ln>
            <a:noFill/>
          </a:ln>
          <a:effectLst>
            <a:outerShdw blurRad="7429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Make sure it’s enjoyable!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>
                <a:solidFill>
                  <a:srgbClr val="351C75"/>
                </a:solidFill>
              </a:rPr>
              <a:t>Offer opportunities that may not be possible in lesson time 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>
                <a:solidFill>
                  <a:srgbClr val="351C75"/>
                </a:solidFill>
              </a:rPr>
              <a:t>Cake rota!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>
                <a:solidFill>
                  <a:srgbClr val="351C75"/>
                </a:solidFill>
              </a:rPr>
              <a:t>Seek out the positive - involve tutors/HOYs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351C75"/>
              </a:solidFill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1275" y="2651475"/>
            <a:ext cx="3322726" cy="2492025"/>
          </a:xfrm>
          <a:prstGeom prst="rect">
            <a:avLst/>
          </a:prstGeom>
          <a:noFill/>
          <a:ln>
            <a:noFill/>
          </a:ln>
          <a:effectLst>
            <a:outerShdw blurRad="8572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25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4. Do students feel safe?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24D"/>
                </a:solidFill>
              </a:rPr>
              <a:t>_______________________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397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>
                <a:solidFill>
                  <a:srgbClr val="351C75"/>
                </a:solidFill>
              </a:rPr>
              <a:t>How can we</a:t>
            </a:r>
            <a:r>
              <a:rPr lang="en">
                <a:solidFill>
                  <a:srgbClr val="351C75"/>
                </a:solidFill>
              </a:rPr>
              <a:t> promote a positive, creative sharing atmosphere?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>
                <a:solidFill>
                  <a:srgbClr val="351C75"/>
                </a:solidFill>
              </a:rPr>
              <a:t>Do s</a:t>
            </a:r>
            <a:r>
              <a:rPr lang="en">
                <a:solidFill>
                  <a:srgbClr val="351C75"/>
                </a:solidFill>
              </a:rPr>
              <a:t>tudents feel safe and confident that their ideas will be valued?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>
                <a:solidFill>
                  <a:srgbClr val="351C75"/>
                </a:solidFill>
              </a:rPr>
              <a:t>Use a </a:t>
            </a:r>
            <a:r>
              <a:rPr lang="en">
                <a:solidFill>
                  <a:srgbClr val="990000"/>
                </a:solidFill>
              </a:rPr>
              <a:t>sharing board</a:t>
            </a:r>
            <a:r>
              <a:rPr lang="en">
                <a:solidFill>
                  <a:srgbClr val="351C75"/>
                </a:solidFill>
              </a:rPr>
              <a:t> in the classroom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>
                <a:solidFill>
                  <a:srgbClr val="351C75"/>
                </a:solidFill>
              </a:rPr>
              <a:t>Schedule composition-sharing sessions</a:t>
            </a:r>
            <a:endParaRPr>
              <a:solidFill>
                <a:srgbClr val="351C75"/>
              </a:solidFill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5465575" y="2691675"/>
            <a:ext cx="3678429" cy="2451826"/>
          </a:xfrm>
          <a:prstGeom prst="rect">
            <a:avLst/>
          </a:prstGeom>
          <a:noFill/>
          <a:ln>
            <a:noFill/>
          </a:ln>
          <a:effectLst>
            <a:outerShdw blurRad="1014413" rotWithShape="0" algn="bl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