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7559675" cy="10691813"/>
  <p:defaultText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snapToObjects="1">
      <p:cViewPr varScale="1">
        <p:scale>
          <a:sx n="153" d="100"/>
          <a:sy n="153" d="100"/>
        </p:scale>
        <p:origin x="-116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tIns="0" rIns="0" bIns="0" anchor="ctr"/>
          <a:lstStyle/>
          <a:p>
            <a:pPr algn="ct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tIns="0" rIns="0" bIns="0" anchor="ctr"/>
          <a:lstStyle/>
          <a:p>
            <a:endParaRPr lang="en-GB" sz="1800" b="0" strike="noStrike" spc="-1">
              <a:solidFill>
                <a:srgbClr val="000000"/>
              </a:solidFill>
              <a:latin typeface="Calibri"/>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3200" b="0" strike="noStrike" spc="-1">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GB"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GB" sz="4400" b="0" strike="noStrike" spc="-1">
                <a:solidFill>
                  <a:srgbClr val="000000"/>
                </a:solidFill>
                <a:latin typeface="Calibri"/>
              </a:rPr>
              <a:t>Click to edit Master title style</a:t>
            </a: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fld id="{9A796E81-7C3D-412D-9834-362715B6E100}" type="datetime">
              <a:rPr lang="en-GB" sz="1200" b="0" strike="noStrike" spc="-1">
                <a:solidFill>
                  <a:srgbClr val="8B8B8B"/>
                </a:solidFill>
                <a:latin typeface="Calibri"/>
              </a:rPr>
              <a:pPr>
                <a:lnSpc>
                  <a:spcPct val="100000"/>
                </a:lnSpc>
              </a:pPr>
              <a:t>6/17/20</a:t>
            </a:fld>
            <a:endParaRPr lang="en-GB" sz="1200" b="0" strike="noStrike" spc="-1">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lang="en-GB" sz="2400" b="0" strike="noStrike" spc="-1">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6B50A731-BBBB-4C93-82E8-611B33AFAEB6}" type="slidenum">
              <a:rPr lang="en-GB" sz="1200" b="0" strike="noStrike" spc="-1">
                <a:solidFill>
                  <a:srgbClr val="8B8B8B"/>
                </a:solidFill>
                <a:latin typeface="Calibri"/>
              </a:rPr>
              <a:pPr algn="r">
                <a:lnSpc>
                  <a:spcPct val="100000"/>
                </a:lnSpc>
              </a:pPr>
              <a:t>‹#›</a:t>
            </a:fld>
            <a:endParaRPr lang="en-GB"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GB" sz="24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GB" sz="20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TextShape 1"/>
          <p:cNvSpPr txBox="1"/>
          <p:nvPr/>
        </p:nvSpPr>
        <p:spPr>
          <a:xfrm>
            <a:off x="443880" y="259383"/>
            <a:ext cx="8352000" cy="6337080"/>
          </a:xfrm>
          <a:prstGeom prst="rect">
            <a:avLst/>
          </a:prstGeom>
          <a:noFill/>
          <a:ln>
            <a:noFill/>
          </a:ln>
        </p:spPr>
        <p:txBody>
          <a:bodyPr lIns="90000" tIns="45000" rIns="90000" bIns="45000"/>
          <a:lstStyle/>
          <a:p>
            <a:r>
              <a:rPr lang="en-GB" sz="2400" b="1" strike="noStrike" spc="-1" dirty="0">
                <a:latin typeface="Arial"/>
              </a:rPr>
              <a:t>ISM Trust resources: Musical Understanding</a:t>
            </a:r>
            <a:endParaRPr lang="en-GB" sz="2400" b="0" strike="noStrike" spc="-1" dirty="0">
              <a:latin typeface="Arial"/>
            </a:endParaRPr>
          </a:p>
          <a:p>
            <a:endParaRPr lang="en-GB" sz="2400" b="0" strike="noStrike" spc="-1" dirty="0">
              <a:latin typeface="Arial"/>
            </a:endParaRPr>
          </a:p>
          <a:p>
            <a:r>
              <a:rPr lang="en-GB" sz="2400" b="0" strike="noStrike" spc="-1" dirty="0" err="1">
                <a:solidFill>
                  <a:srgbClr val="000000"/>
                </a:solidFill>
                <a:latin typeface="Calibri"/>
              </a:rPr>
              <a:t>https://www.ism.org/professional-development/resources/musical-understanding</a:t>
            </a:r>
            <a:endParaRPr lang="en-GB" sz="2400" b="0" strike="noStrike" spc="-1" dirty="0">
              <a:latin typeface="Arial"/>
            </a:endParaRPr>
          </a:p>
          <a:p>
            <a:endParaRPr lang="en-GB" sz="2400" b="0" strike="noStrike" spc="-1" dirty="0">
              <a:latin typeface="Arial"/>
            </a:endParaRPr>
          </a:p>
          <a:p>
            <a:pPr marL="216000" indent="-216000">
              <a:lnSpc>
                <a:spcPct val="100000"/>
              </a:lnSpc>
              <a:buClr>
                <a:srgbClr val="000000"/>
              </a:buClr>
              <a:buSzPct val="45000"/>
              <a:buFont typeface="Wingdings" charset="2"/>
              <a:buChar char=""/>
            </a:pPr>
            <a:r>
              <a:rPr lang="en-GB" sz="2400" b="0" strike="noStrike" spc="-1" dirty="0">
                <a:latin typeface="Arial"/>
              </a:rPr>
              <a:t>Focus is on curriculum music: not on other aspects of full music </a:t>
            </a:r>
            <a:r>
              <a:rPr lang="en-GB" sz="2400" b="0" strike="noStrike" spc="-1" dirty="0" smtClean="0">
                <a:latin typeface="Arial"/>
              </a:rPr>
              <a:t>education </a:t>
            </a:r>
            <a:r>
              <a:rPr lang="en-GB" sz="2400" b="0" strike="noStrike" spc="-1" dirty="0">
                <a:latin typeface="Arial"/>
              </a:rPr>
              <a:t>(</a:t>
            </a:r>
            <a:r>
              <a:rPr lang="en-GB" sz="2400" b="0" strike="noStrike" spc="-1" dirty="0" err="1">
                <a:latin typeface="Arial"/>
              </a:rPr>
              <a:t>ie</a:t>
            </a:r>
            <a:r>
              <a:rPr lang="en-GB" sz="2400" b="0" strike="noStrike" spc="-1" dirty="0">
                <a:latin typeface="Arial"/>
              </a:rPr>
              <a:t> instrumental learning/ensembles; concerts, shows, residencies, Arts weeks, etc)</a:t>
            </a:r>
          </a:p>
          <a:p>
            <a:pPr>
              <a:lnSpc>
                <a:spcPct val="100000"/>
              </a:lnSpc>
            </a:pPr>
            <a:endParaRPr lang="en-GB" sz="2400" b="0" strike="noStrike" spc="-1" dirty="0">
              <a:latin typeface="Arial"/>
            </a:endParaRPr>
          </a:p>
          <a:p>
            <a:pPr marL="216000" indent="-216000">
              <a:lnSpc>
                <a:spcPct val="100000"/>
              </a:lnSpc>
              <a:buClr>
                <a:srgbClr val="000000"/>
              </a:buClr>
              <a:buSzPct val="45000"/>
              <a:buFont typeface="Wingdings" charset="2"/>
              <a:buChar char=""/>
            </a:pPr>
            <a:r>
              <a:rPr lang="en-GB" sz="2400" b="0" strike="noStrike" spc="-1" dirty="0">
                <a:latin typeface="Arial"/>
              </a:rPr>
              <a:t>Focus is on strategic thinking: curriculum ‘intent’</a:t>
            </a:r>
          </a:p>
          <a:p>
            <a:pPr>
              <a:lnSpc>
                <a:spcPct val="100000"/>
              </a:lnSpc>
            </a:pPr>
            <a:r>
              <a:rPr lang="en-GB" sz="2400" b="0" strike="noStrike" spc="-1" dirty="0">
                <a:latin typeface="Arial"/>
              </a:rPr>
              <a:t>	(</a:t>
            </a:r>
            <a:r>
              <a:rPr lang="en-GB" sz="2400" b="0" strike="noStrike" spc="-1" dirty="0" err="1">
                <a:latin typeface="Arial"/>
              </a:rPr>
              <a:t>ie</a:t>
            </a:r>
            <a:r>
              <a:rPr lang="en-GB" sz="2400" b="0" strike="noStrike" spc="-1" dirty="0">
                <a:latin typeface="Arial"/>
              </a:rPr>
              <a:t> not details of elements, technology, units of work etc)</a:t>
            </a:r>
          </a:p>
          <a:p>
            <a:pPr>
              <a:lnSpc>
                <a:spcPct val="100000"/>
              </a:lnSpc>
            </a:pPr>
            <a:endParaRPr lang="en-GB" sz="2400" b="0" strike="noStrike" spc="-1" dirty="0">
              <a:latin typeface="Arial"/>
            </a:endParaRPr>
          </a:p>
          <a:p>
            <a:pPr marL="216000" indent="-216000">
              <a:lnSpc>
                <a:spcPct val="100000"/>
              </a:lnSpc>
              <a:buClr>
                <a:srgbClr val="000000"/>
              </a:buClr>
              <a:buSzPct val="45000"/>
              <a:buFont typeface="Wingdings" charset="2"/>
              <a:buChar char=""/>
            </a:pPr>
            <a:r>
              <a:rPr lang="en-GB" sz="2400" b="0" strike="noStrike" spc="-1" dirty="0">
                <a:latin typeface="Arial"/>
              </a:rPr>
              <a:t>Focus is on Musical Understanding as the basis for intent:</a:t>
            </a:r>
          </a:p>
          <a:p>
            <a:pPr marL="432000" lvl="1" indent="-216000">
              <a:lnSpc>
                <a:spcPct val="100000"/>
              </a:lnSpc>
              <a:buClr>
                <a:srgbClr val="000000"/>
              </a:buClr>
              <a:buSzPct val="45000"/>
              <a:buFont typeface="Wingdings" charset="2"/>
              <a:buChar char=""/>
            </a:pPr>
            <a:r>
              <a:rPr lang="en-GB" sz="2400" b="0" strike="noStrike" spc="-1" dirty="0">
                <a:latin typeface="Arial"/>
              </a:rPr>
              <a:t>20 years before NC introduced</a:t>
            </a:r>
          </a:p>
          <a:p>
            <a:pPr marL="432000" lvl="1" indent="-216000">
              <a:lnSpc>
                <a:spcPct val="100000"/>
              </a:lnSpc>
              <a:buClr>
                <a:srgbClr val="000000"/>
              </a:buClr>
              <a:buSzPct val="45000"/>
              <a:buFont typeface="Wingdings" charset="2"/>
              <a:buChar char=""/>
            </a:pPr>
            <a:r>
              <a:rPr lang="en-GB" sz="2400" b="0" strike="noStrike" spc="-1" dirty="0">
                <a:latin typeface="Arial"/>
              </a:rPr>
              <a:t>NC itself – all 5 versions</a:t>
            </a:r>
          </a:p>
          <a:p>
            <a:pPr marL="432000" lvl="1" indent="-216000">
              <a:lnSpc>
                <a:spcPct val="100000"/>
              </a:lnSpc>
              <a:buClr>
                <a:srgbClr val="000000"/>
              </a:buClr>
              <a:buSzPct val="45000"/>
              <a:buFont typeface="Wingdings" charset="2"/>
              <a:buChar char=""/>
            </a:pPr>
            <a:r>
              <a:rPr lang="en-GB" sz="2400" b="0" strike="noStrike" spc="-1" dirty="0">
                <a:latin typeface="Arial"/>
              </a:rPr>
              <a:t>NC authorities guidance: NCC, SCAA, QCA, QCDA, NS</a:t>
            </a:r>
          </a:p>
          <a:p>
            <a:pPr marL="432000" lvl="1" indent="-216000">
              <a:buClr>
                <a:srgbClr val="000000"/>
              </a:buClr>
              <a:buSzPct val="45000"/>
              <a:buFont typeface="Wingdings" charset="2"/>
              <a:buChar char=""/>
            </a:pPr>
            <a:r>
              <a:rPr lang="en-GB" sz="2400" b="0" strike="noStrike" spc="-1" dirty="0" err="1">
                <a:latin typeface="Arial"/>
              </a:rPr>
              <a:t>Ofsted</a:t>
            </a:r>
            <a:endParaRPr lang="en-GB" sz="2400" b="0" strike="noStrike" spc="-1" dirty="0">
              <a:latin typeface="Arial"/>
            </a:endParaRPr>
          </a:p>
          <a:p>
            <a:endParaRPr lang="en-GB" sz="2400" b="0" strike="noStrike" spc="-1" dirty="0">
              <a:latin typeface="Arial"/>
            </a:endParaRPr>
          </a:p>
          <a:p>
            <a:endParaRPr lang="en-GB" sz="24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1">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41">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41">
                                            <p:txEl>
                                              <p:pRg st="9" end="9"/>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41">
                                            <p:txEl>
                                              <p:pRg st="10" end="10"/>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41">
                                            <p:txEl>
                                              <p:pRg st="11" end="11"/>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41">
                                            <p:txEl>
                                              <p:pRg st="12" end="12"/>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4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 name="TextShape 1"/>
          <p:cNvSpPr txBox="1"/>
          <p:nvPr/>
        </p:nvSpPr>
        <p:spPr>
          <a:xfrm>
            <a:off x="432000" y="178885"/>
            <a:ext cx="8352000" cy="6207480"/>
          </a:xfrm>
          <a:prstGeom prst="rect">
            <a:avLst/>
          </a:prstGeom>
          <a:noFill/>
          <a:ln>
            <a:noFill/>
          </a:ln>
        </p:spPr>
        <p:txBody>
          <a:bodyPr lIns="90000" tIns="45000" rIns="90000" bIns="45000"/>
          <a:lstStyle/>
          <a:p>
            <a:r>
              <a:rPr lang="en-GB" sz="2400" b="1" strike="noStrike" spc="-1" dirty="0">
                <a:latin typeface="Arial"/>
              </a:rPr>
              <a:t>Musical Understanding: a history of development</a:t>
            </a:r>
            <a:endParaRPr lang="en-GB" sz="2400" b="0" strike="noStrike" spc="-1" dirty="0">
              <a:latin typeface="Arial"/>
            </a:endParaRPr>
          </a:p>
          <a:p>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In the beginning: musical understanding is assumed to be important, but is not clearly defined</a:t>
            </a:r>
          </a:p>
          <a:p>
            <a:pPr marL="216000" indent="-216000">
              <a:buClr>
                <a:srgbClr val="000000"/>
              </a:buClr>
              <a:buSzPct val="45000"/>
              <a:buFont typeface="Wingdings" charset="2"/>
              <a:buChar char=""/>
            </a:pPr>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Over time:</a:t>
            </a:r>
          </a:p>
          <a:p>
            <a:pPr marL="432000" lvl="1" indent="-216000">
              <a:buClr>
                <a:srgbClr val="000000"/>
              </a:buClr>
              <a:buSzPct val="45000"/>
              <a:buFont typeface="Wingdings" charset="2"/>
              <a:buChar char=""/>
            </a:pPr>
            <a:r>
              <a:rPr lang="en-GB" sz="2400" b="0" strike="noStrike" spc="-1" dirty="0">
                <a:latin typeface="Arial"/>
              </a:rPr>
              <a:t>Explicit statements confirming it is critical</a:t>
            </a:r>
          </a:p>
          <a:p>
            <a:pPr marL="432000" lvl="1" indent="-216000">
              <a:buClr>
                <a:srgbClr val="000000"/>
              </a:buClr>
              <a:buSzPct val="45000"/>
              <a:buFont typeface="Wingdings" charset="2"/>
              <a:buChar char=""/>
            </a:pPr>
            <a:r>
              <a:rPr lang="en-GB" sz="2400" b="0" strike="noStrike" spc="-1" dirty="0">
                <a:latin typeface="Arial"/>
              </a:rPr>
              <a:t>Definitions – in words and musical examples</a:t>
            </a:r>
          </a:p>
          <a:p>
            <a:pPr marL="432000" lvl="1" indent="-216000">
              <a:buClr>
                <a:srgbClr val="000000"/>
              </a:buClr>
              <a:buSzPct val="45000"/>
              <a:buFont typeface="Wingdings" charset="2"/>
              <a:buChar char=""/>
            </a:pPr>
            <a:r>
              <a:rPr lang="en-GB" sz="2400" b="0" strike="noStrike" spc="-1" dirty="0">
                <a:latin typeface="Arial"/>
              </a:rPr>
              <a:t>Identification of progression in learning</a:t>
            </a:r>
          </a:p>
          <a:p>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Why is Musical Understanding not at the heart of our professional discourse on curriculum music?</a:t>
            </a:r>
          </a:p>
          <a:p>
            <a:pPr marL="216000" indent="-216000">
              <a:buClr>
                <a:srgbClr val="000000"/>
              </a:buClr>
              <a:buSzPct val="45000"/>
              <a:buFont typeface="Wingdings" charset="2"/>
              <a:buChar char=""/>
            </a:pPr>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1992 hiatus: </a:t>
            </a:r>
          </a:p>
          <a:p>
            <a:pPr marL="432000" lvl="1" indent="-216000">
              <a:buClr>
                <a:srgbClr val="000000"/>
              </a:buClr>
              <a:buSzPct val="45000"/>
              <a:buFont typeface="Wingdings" charset="2"/>
              <a:buChar char=""/>
            </a:pPr>
            <a:r>
              <a:rPr lang="en-GB" sz="2400" b="0" strike="noStrike" spc="-1" dirty="0">
                <a:latin typeface="Arial"/>
              </a:rPr>
              <a:t>Music through musical understanding developed by holistic musical learning</a:t>
            </a:r>
          </a:p>
          <a:p>
            <a:pPr marL="432000" lvl="1" indent="-216000">
              <a:buClr>
                <a:srgbClr val="000000"/>
              </a:buClr>
              <a:buSzPct val="45000"/>
              <a:buFont typeface="Wingdings" charset="2"/>
              <a:buChar char=""/>
            </a:pPr>
            <a:r>
              <a:rPr lang="en-GB" sz="2400" b="0" strike="noStrike" spc="-1" dirty="0">
                <a:latin typeface="Arial"/>
              </a:rPr>
              <a:t>Bits of music through atomised learning: P/C/L+A and elements of music</a:t>
            </a:r>
          </a:p>
        </p:txBody>
      </p:sp>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2">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42">
                                            <p:txEl>
                                              <p:pRg st="5" end="5"/>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42">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4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4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42">
                                            <p:txEl>
                                              <p:pRg st="11" end="11"/>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42">
                                            <p:txEl>
                                              <p:pRg st="12" end="12"/>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4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TextShape 1"/>
          <p:cNvSpPr txBox="1"/>
          <p:nvPr/>
        </p:nvSpPr>
        <p:spPr>
          <a:xfrm>
            <a:off x="432000" y="648000"/>
            <a:ext cx="8352000" cy="4764240"/>
          </a:xfrm>
          <a:prstGeom prst="rect">
            <a:avLst/>
          </a:prstGeom>
          <a:noFill/>
          <a:ln>
            <a:noFill/>
          </a:ln>
        </p:spPr>
        <p:txBody>
          <a:bodyPr lIns="90000" tIns="45000" rIns="90000" bIns="45000"/>
          <a:lstStyle/>
          <a:p>
            <a:r>
              <a:rPr lang="en-GB" sz="2400" b="1" strike="noStrike" spc="-1" dirty="0">
                <a:latin typeface="Arial"/>
              </a:rPr>
              <a:t>Musical Understanding: a form of knowledge</a:t>
            </a:r>
            <a:endParaRPr lang="en-GB" sz="2400" b="0" strike="noStrike" spc="-1" dirty="0">
              <a:latin typeface="Arial"/>
            </a:endParaRPr>
          </a:p>
          <a:p>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Knowledge ‘of’ music</a:t>
            </a:r>
          </a:p>
          <a:p>
            <a:endParaRPr lang="en-GB" sz="2400" b="0" strike="noStrike" spc="-1" dirty="0">
              <a:latin typeface="Arial"/>
            </a:endParaRPr>
          </a:p>
          <a:p>
            <a:r>
              <a:rPr lang="en-GB" sz="2400" b="0" i="1" strike="noStrike" spc="-1" dirty="0">
                <a:latin typeface="Arial"/>
              </a:rPr>
              <a:t>to distinguish it from</a:t>
            </a:r>
            <a:endParaRPr lang="en-GB" sz="2400" b="0" strike="noStrike" spc="-1" dirty="0">
              <a:latin typeface="Arial"/>
            </a:endParaRPr>
          </a:p>
          <a:p>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Knowledge ‘how to’ music </a:t>
            </a:r>
          </a:p>
          <a:p>
            <a:r>
              <a:rPr lang="en-GB" sz="2400" b="0" strike="noStrike" spc="-1" dirty="0">
                <a:latin typeface="Arial"/>
              </a:rPr>
              <a:t>	(</a:t>
            </a:r>
            <a:r>
              <a:rPr lang="en-GB" sz="2400" b="0" strike="noStrike" spc="-1" dirty="0" err="1">
                <a:latin typeface="Arial"/>
              </a:rPr>
              <a:t>ie</a:t>
            </a:r>
            <a:r>
              <a:rPr lang="en-GB" sz="2400" b="0" strike="noStrike" spc="-1" dirty="0">
                <a:latin typeface="Arial"/>
              </a:rPr>
              <a:t> practical skills of performing, composing, etc)</a:t>
            </a:r>
          </a:p>
          <a:p>
            <a:endParaRPr lang="en-GB" sz="2400" b="0" strike="noStrike" spc="-1" dirty="0">
              <a:latin typeface="Arial"/>
            </a:endParaRPr>
          </a:p>
          <a:p>
            <a:pPr marL="216000" indent="-216000">
              <a:buClr>
                <a:srgbClr val="000000"/>
              </a:buClr>
              <a:buSzPct val="45000"/>
              <a:buFont typeface="Wingdings" charset="2"/>
              <a:buChar char=""/>
            </a:pPr>
            <a:r>
              <a:rPr lang="en-GB" sz="2400" b="0" strike="noStrike" spc="-1" dirty="0">
                <a:latin typeface="Arial"/>
              </a:rPr>
              <a:t>Knowledge ‘about’ music </a:t>
            </a:r>
          </a:p>
          <a:p>
            <a:r>
              <a:rPr lang="en-GB" sz="2400" b="0" strike="noStrike" spc="-1" dirty="0">
                <a:latin typeface="Arial"/>
              </a:rPr>
              <a:t>	(</a:t>
            </a:r>
            <a:r>
              <a:rPr lang="en-GB" sz="2400" b="0" strike="noStrike" spc="-1" dirty="0" err="1">
                <a:latin typeface="Arial"/>
              </a:rPr>
              <a:t>ie</a:t>
            </a:r>
            <a:r>
              <a:rPr lang="en-GB" sz="2400" b="0" strike="noStrike" spc="-1" dirty="0">
                <a:latin typeface="Arial"/>
              </a:rPr>
              <a:t> theory, musical elements / dimensions, facts about 		composers, etc)</a:t>
            </a:r>
          </a:p>
          <a:p>
            <a:endParaRPr lang="en-GB" sz="2400" b="0" strike="noStrike" spc="-1" dirty="0">
              <a:latin typeface="Arial"/>
            </a:endParaRPr>
          </a:p>
          <a:p>
            <a:endParaRPr lang="en-GB" sz="2400" b="0" strike="noStrike" spc="-1" dirty="0">
              <a:latin typeface="Arial"/>
            </a:endParaRPr>
          </a:p>
        </p:txBody>
      </p:sp>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TextShape 1"/>
          <p:cNvSpPr txBox="1"/>
          <p:nvPr/>
        </p:nvSpPr>
        <p:spPr>
          <a:xfrm>
            <a:off x="432000" y="648000"/>
            <a:ext cx="8352000" cy="5832000"/>
          </a:xfrm>
          <a:prstGeom prst="rect">
            <a:avLst/>
          </a:prstGeom>
          <a:noFill/>
          <a:ln>
            <a:noFill/>
          </a:ln>
        </p:spPr>
        <p:txBody>
          <a:bodyPr lIns="90000" tIns="45000" rIns="90000" bIns="45000"/>
          <a:lstStyle/>
          <a:p>
            <a:pPr>
              <a:lnSpc>
                <a:spcPct val="100000"/>
              </a:lnSpc>
              <a:spcBef>
                <a:spcPts val="283"/>
              </a:spcBef>
              <a:spcAft>
                <a:spcPts val="283"/>
              </a:spcAft>
            </a:pPr>
            <a:r>
              <a:rPr lang="en-GB" sz="2400" b="1" strike="noStrike" spc="-1">
                <a:latin typeface="Arial"/>
              </a:rPr>
              <a:t>Musical Understanding: progression pointers</a:t>
            </a: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a:latin typeface="Arial"/>
              </a:rPr>
              <a:t>QCDA Exemplification materials</a:t>
            </a: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a:latin typeface="Arial"/>
              </a:rPr>
              <a:t>APP (Assessing Pupil Progress): </a:t>
            </a:r>
            <a:endParaRPr lang="en-GB" sz="2400" b="0" strike="noStrike" spc="-1">
              <a:latin typeface="Arial"/>
              <a:ea typeface="PingFang SC"/>
            </a:endParaRPr>
          </a:p>
          <a:p>
            <a:pPr>
              <a:lnSpc>
                <a:spcPct val="100000"/>
              </a:lnSpc>
              <a:spcBef>
                <a:spcPts val="283"/>
              </a:spcBef>
              <a:spcAft>
                <a:spcPts val="283"/>
              </a:spcAft>
            </a:pPr>
            <a:r>
              <a:rPr lang="en-GB" sz="2400" b="0" strike="noStrike" spc="-1">
                <a:latin typeface="Arial"/>
              </a:rPr>
              <a:t>	chart of statements  (NB </a:t>
            </a:r>
            <a:r>
              <a:rPr lang="en-GB" sz="2400" b="1" strike="noStrike" spc="-1">
                <a:latin typeface="Arial"/>
              </a:rPr>
              <a:t>first</a:t>
            </a:r>
            <a:r>
              <a:rPr lang="en-GB" sz="2400" b="0" strike="noStrike" spc="-1">
                <a:latin typeface="Arial"/>
              </a:rPr>
              <a:t> column is critical)</a:t>
            </a:r>
            <a:endParaRPr lang="en-GB" sz="2400" b="0" strike="noStrike" spc="-1">
              <a:latin typeface="Arial"/>
              <a:ea typeface="PingFang SC"/>
            </a:endParaRPr>
          </a:p>
          <a:p>
            <a:pPr>
              <a:lnSpc>
                <a:spcPct val="100000"/>
              </a:lnSpc>
              <a:spcBef>
                <a:spcPts val="283"/>
              </a:spcBef>
              <a:spcAft>
                <a:spcPts val="283"/>
              </a:spcAft>
            </a:pPr>
            <a:r>
              <a:rPr lang="en-GB" sz="2400" b="0" strike="noStrike" spc="-1">
                <a:latin typeface="Arial"/>
              </a:rPr>
              <a:t>	full guidance notes</a:t>
            </a: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a:latin typeface="Arial"/>
              </a:rPr>
              <a:t>Ofsted (‘Wider still and wider’ triennial report):</a:t>
            </a:r>
            <a:endParaRPr lang="en-GB" sz="2400" b="0" strike="noStrike" spc="-1">
              <a:latin typeface="Arial"/>
              <a:ea typeface="PingFang SC"/>
            </a:endParaRPr>
          </a:p>
          <a:p>
            <a:pPr>
              <a:lnSpc>
                <a:spcPct val="100000"/>
              </a:lnSpc>
              <a:spcBef>
                <a:spcPts val="283"/>
              </a:spcBef>
              <a:spcAft>
                <a:spcPts val="283"/>
              </a:spcAft>
            </a:pPr>
            <a:r>
              <a:rPr lang="en-GB" sz="2400" b="0" strike="noStrike" spc="-1">
                <a:latin typeface="Arial"/>
              </a:rPr>
              <a:t>	two sentences for each key stage</a:t>
            </a:r>
            <a:endParaRPr lang="en-GB" sz="2400" b="0" strike="noStrike" spc="-1">
              <a:latin typeface="Arial"/>
              <a:ea typeface="PingFang SC"/>
            </a:endParaRPr>
          </a:p>
          <a:p>
            <a:pPr>
              <a:lnSpc>
                <a:spcPct val="100000"/>
              </a:lnSpc>
              <a:spcBef>
                <a:spcPts val="283"/>
              </a:spcBef>
              <a:spcAft>
                <a:spcPts val="283"/>
              </a:spcAft>
            </a:pPr>
            <a:r>
              <a:rPr lang="en-GB" sz="2400" b="0" strike="noStrike" spc="-1">
                <a:latin typeface="Arial"/>
              </a:rPr>
              <a:t>	reinforce first sentences of the old Levels statements</a:t>
            </a: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p:txBody>
      </p:sp>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TextShape 1"/>
          <p:cNvSpPr txBox="1"/>
          <p:nvPr/>
        </p:nvSpPr>
        <p:spPr>
          <a:xfrm>
            <a:off x="432000" y="288000"/>
            <a:ext cx="8352000" cy="6192000"/>
          </a:xfrm>
          <a:prstGeom prst="rect">
            <a:avLst/>
          </a:prstGeom>
          <a:noFill/>
          <a:ln>
            <a:noFill/>
          </a:ln>
        </p:spPr>
        <p:txBody>
          <a:bodyPr lIns="90000" tIns="45000" rIns="90000" bIns="45000"/>
          <a:lstStyle/>
          <a:p>
            <a:pPr>
              <a:lnSpc>
                <a:spcPct val="100000"/>
              </a:lnSpc>
              <a:spcBef>
                <a:spcPts val="283"/>
              </a:spcBef>
              <a:spcAft>
                <a:spcPts val="283"/>
              </a:spcAft>
            </a:pPr>
            <a:r>
              <a:rPr lang="en-GB" sz="2400" b="1" strike="noStrike" spc="-1" dirty="0">
                <a:latin typeface="Arial"/>
              </a:rPr>
              <a:t>Musical Understanding: progression pointers</a:t>
            </a:r>
            <a:endParaRPr lang="en-GB" sz="2400" b="0" strike="noStrike" spc="-1" dirty="0">
              <a:latin typeface="Arial"/>
              <a:ea typeface="PingFang SC"/>
            </a:endParaRPr>
          </a:p>
          <a:p>
            <a:endParaRPr lang="en-GB" sz="1200" b="0" strike="noStrike" spc="-1" dirty="0">
              <a:solidFill>
                <a:srgbClr val="004A84"/>
              </a:solidFill>
              <a:latin typeface="Arial"/>
              <a:ea typeface="Arial"/>
            </a:endParaRPr>
          </a:p>
          <a:p>
            <a:r>
              <a:rPr lang="en-GB" sz="1800" b="0" strike="noStrike" spc="-1" dirty="0">
                <a:latin typeface="Arial"/>
                <a:ea typeface="PingFang SC"/>
              </a:rPr>
              <a:t>‘Another, simpler, model of effective planning for musical progression across phases started with the ‘big idea’ in each National Curriculum attainment level statement. This approach enabled teachers to understand very clearly how pupils’ musical understanding might develop over time’.</a:t>
            </a:r>
            <a:endParaRPr lang="en-GB" sz="1800" b="0" strike="noStrike" spc="-1" dirty="0">
              <a:solidFill>
                <a:srgbClr val="004A84"/>
              </a:solidFill>
              <a:latin typeface="Arial"/>
              <a:ea typeface="Arial"/>
            </a:endParaRPr>
          </a:p>
          <a:p>
            <a:pPr>
              <a:lnSpc>
                <a:spcPct val="100000"/>
              </a:lnSpc>
              <a:spcBef>
                <a:spcPts val="283"/>
              </a:spcBef>
              <a:spcAft>
                <a:spcPts val="283"/>
              </a:spcAft>
            </a:pPr>
            <a:endParaRPr lang="en-GB" sz="18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endParaRPr lang="en-GB" sz="18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endParaRPr lang="en-GB" sz="1800" b="0" strike="noStrike" spc="-1" dirty="0">
              <a:latin typeface="Arial"/>
              <a:ea typeface="PingFang SC"/>
            </a:endParaRPr>
          </a:p>
          <a:p>
            <a:pPr>
              <a:lnSpc>
                <a:spcPct val="100000"/>
              </a:lnSpc>
              <a:spcBef>
                <a:spcPts val="283"/>
              </a:spcBef>
              <a:spcAft>
                <a:spcPts val="283"/>
              </a:spcAft>
            </a:pPr>
            <a:endParaRPr lang="en-GB" sz="1800" b="0" strike="noStrike" spc="-1" dirty="0">
              <a:latin typeface="Arial"/>
              <a:ea typeface="PingFang SC"/>
            </a:endParaRPr>
          </a:p>
        </p:txBody>
      </p:sp>
      <p:pic>
        <p:nvPicPr>
          <p:cNvPr id="46" name="Picture 45"/>
          <p:cNvPicPr/>
          <p:nvPr/>
        </p:nvPicPr>
        <p:blipFill>
          <a:blip r:embed="rId2"/>
          <a:stretch/>
        </p:blipFill>
        <p:spPr>
          <a:xfrm>
            <a:off x="-16920" y="2001960"/>
            <a:ext cx="9136440" cy="4752000"/>
          </a:xfrm>
          <a:prstGeom prst="rect">
            <a:avLst/>
          </a:prstGeom>
          <a:ln>
            <a:noFill/>
          </a:ln>
        </p:spPr>
      </p:pic>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 name="TextShape 1"/>
          <p:cNvSpPr txBox="1"/>
          <p:nvPr/>
        </p:nvSpPr>
        <p:spPr>
          <a:xfrm>
            <a:off x="288000" y="223606"/>
            <a:ext cx="8640000" cy="6015960"/>
          </a:xfrm>
          <a:prstGeom prst="rect">
            <a:avLst/>
          </a:prstGeom>
          <a:noFill/>
          <a:ln>
            <a:noFill/>
          </a:ln>
        </p:spPr>
        <p:txBody>
          <a:bodyPr lIns="90000" tIns="45000" rIns="90000" bIns="45000"/>
          <a:lstStyle/>
          <a:p>
            <a:pPr>
              <a:lnSpc>
                <a:spcPct val="100000"/>
              </a:lnSpc>
              <a:spcBef>
                <a:spcPts val="283"/>
              </a:spcBef>
              <a:spcAft>
                <a:spcPts val="283"/>
              </a:spcAft>
            </a:pPr>
            <a:r>
              <a:rPr lang="en-GB" sz="2400" b="1" strike="noStrike" spc="-1" dirty="0">
                <a:latin typeface="Arial"/>
              </a:rPr>
              <a:t>Musical Understanding: the function of composing</a:t>
            </a: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smtClean="0">
              <a:latin typeface="Arial"/>
              <a:ea typeface="PingFang SC"/>
            </a:endParaRPr>
          </a:p>
          <a:p>
            <a:pPr>
              <a:lnSpc>
                <a:spcPct val="100000"/>
              </a:lnSpc>
              <a:spcBef>
                <a:spcPts val="283"/>
              </a:spcBef>
              <a:spcAft>
                <a:spcPts val="283"/>
              </a:spcAft>
            </a:pPr>
            <a:r>
              <a:rPr lang="en-GB" sz="2400" b="0" i="1" strike="noStrike" spc="-1" dirty="0" smtClean="0">
                <a:latin typeface="Arial"/>
              </a:rPr>
              <a:t>1992 </a:t>
            </a:r>
            <a:r>
              <a:rPr lang="en-GB" sz="2400" b="0" i="1" strike="noStrike" spc="-1" dirty="0">
                <a:latin typeface="Arial"/>
              </a:rPr>
              <a:t>Working Group:</a:t>
            </a:r>
            <a:endParaRPr lang="en-GB" sz="2400" b="0" strike="noStrike" spc="-1" dirty="0">
              <a:latin typeface="Arial"/>
              <a:ea typeface="PingFang SC"/>
            </a:endParaRPr>
          </a:p>
          <a:p>
            <a:r>
              <a:rPr lang="en-GB" sz="2400" b="0" strike="noStrike" spc="-1" dirty="0">
                <a:latin typeface="Arial"/>
                <a:ea typeface="PingFang SC"/>
              </a:rPr>
              <a:t>‘composing, because of its central importance to the development of musical understanding, should retain a clear identity’</a:t>
            </a:r>
            <a:endParaRPr lang="en-GB" sz="2400" b="0" strike="noStrike" spc="-1" dirty="0">
              <a:solidFill>
                <a:srgbClr val="004A84"/>
              </a:solidFill>
              <a:latin typeface="Arial"/>
              <a:ea typeface="Arial"/>
            </a:endParaRPr>
          </a:p>
        </p:txBody>
      </p:sp>
      <p:pic>
        <p:nvPicPr>
          <p:cNvPr id="48" name="Picture 47"/>
          <p:cNvPicPr/>
          <p:nvPr/>
        </p:nvPicPr>
        <p:blipFill>
          <a:blip r:embed="rId2"/>
          <a:stretch/>
        </p:blipFill>
        <p:spPr>
          <a:xfrm>
            <a:off x="71640" y="962818"/>
            <a:ext cx="9000360" cy="3816000"/>
          </a:xfrm>
          <a:prstGeom prst="rect">
            <a:avLst/>
          </a:prstGeom>
          <a:ln>
            <a:noFill/>
          </a:ln>
        </p:spPr>
      </p:pic>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7">
                                            <p:txEl>
                                              <p:pRg st="10" end="10"/>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TextShape 1"/>
          <p:cNvSpPr txBox="1"/>
          <p:nvPr/>
        </p:nvSpPr>
        <p:spPr>
          <a:xfrm>
            <a:off x="432000" y="295160"/>
            <a:ext cx="8352000" cy="5832000"/>
          </a:xfrm>
          <a:prstGeom prst="rect">
            <a:avLst/>
          </a:prstGeom>
          <a:noFill/>
          <a:ln>
            <a:noFill/>
          </a:ln>
        </p:spPr>
        <p:txBody>
          <a:bodyPr lIns="90000" tIns="45000" rIns="90000" bIns="45000"/>
          <a:lstStyle/>
          <a:p>
            <a:pPr>
              <a:lnSpc>
                <a:spcPct val="100000"/>
              </a:lnSpc>
              <a:spcBef>
                <a:spcPts val="283"/>
              </a:spcBef>
              <a:spcAft>
                <a:spcPts val="283"/>
              </a:spcAft>
            </a:pPr>
            <a:r>
              <a:rPr lang="en-GB" sz="2400" b="1" strike="noStrike" spc="-1" dirty="0">
                <a:latin typeface="Arial"/>
              </a:rPr>
              <a:t>Musical Understanding: the place of composing</a:t>
            </a:r>
            <a:endParaRPr lang="en-GB" sz="2400" b="0" strike="noStrike" spc="-1" dirty="0">
              <a:latin typeface="Arial"/>
              <a:ea typeface="PingFang SC"/>
            </a:endParaRPr>
          </a:p>
          <a:p>
            <a:pPr>
              <a:lnSpc>
                <a:spcPct val="100000"/>
              </a:lnSpc>
              <a:spcBef>
                <a:spcPts val="283"/>
              </a:spcBef>
              <a:spcAft>
                <a:spcPts val="283"/>
              </a:spcAft>
            </a:pPr>
            <a:endParaRPr lang="en-GB" sz="2400" b="0" strike="noStrike" spc="-1" dirty="0">
              <a:latin typeface="Arial"/>
              <a:ea typeface="PingFang SC"/>
            </a:endParaRPr>
          </a:p>
          <a:p>
            <a:pPr>
              <a:lnSpc>
                <a:spcPct val="100000"/>
              </a:lnSpc>
              <a:spcBef>
                <a:spcPts val="283"/>
              </a:spcBef>
              <a:spcAft>
                <a:spcPts val="283"/>
              </a:spcAft>
            </a:pPr>
            <a:r>
              <a:rPr lang="en-GB" sz="2400" b="0" i="1" strike="noStrike" spc="-1" dirty="0">
                <a:latin typeface="Arial"/>
              </a:rPr>
              <a:t>Current orthodoxy</a:t>
            </a:r>
            <a:endParaRPr lang="en-GB" sz="24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dirty="0">
                <a:latin typeface="Arial"/>
              </a:rPr>
              <a:t>Tacked on to the end of a unit (‘we’ve done the context, performed a version, now they can write their own song’)</a:t>
            </a:r>
            <a:endParaRPr lang="en-GB" sz="2400" b="0" strike="noStrike" spc="-1" dirty="0">
              <a:latin typeface="Arial"/>
              <a:ea typeface="PingFang SC"/>
            </a:endParaRPr>
          </a:p>
          <a:p>
            <a:pPr>
              <a:lnSpc>
                <a:spcPct val="100000"/>
              </a:lnSpc>
              <a:spcBef>
                <a:spcPts val="283"/>
              </a:spcBef>
              <a:spcAft>
                <a:spcPts val="283"/>
              </a:spcAft>
            </a:pPr>
            <a:r>
              <a:rPr lang="en-GB" sz="2400" b="0" i="1" strike="noStrike" spc="-1" dirty="0">
                <a:latin typeface="Arial"/>
              </a:rPr>
              <a:t>Proposed alternative approach</a:t>
            </a:r>
            <a:endParaRPr lang="en-GB" sz="24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dirty="0">
                <a:latin typeface="Arial"/>
              </a:rPr>
              <a:t>What stage of musical understanding have the students reached, and how can creative, composing-centred challenges consolidate / develop this learning?</a:t>
            </a:r>
            <a:endParaRPr lang="en-GB" sz="24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dirty="0">
                <a:latin typeface="Arial"/>
              </a:rPr>
              <a:t>Patterns: cards with chord sequences/bass riffs/melodic patterns – </a:t>
            </a:r>
            <a:r>
              <a:rPr lang="en-GB" sz="2400" b="0" strike="noStrike" spc="-1" dirty="0" err="1">
                <a:latin typeface="Arial"/>
              </a:rPr>
              <a:t>mix’n’match</a:t>
            </a:r>
            <a:r>
              <a:rPr lang="en-GB" sz="2400" b="0" strike="noStrike" spc="-1" dirty="0">
                <a:latin typeface="Arial"/>
              </a:rPr>
              <a:t> these, create your own . . .</a:t>
            </a:r>
            <a:endParaRPr lang="en-GB" sz="24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dirty="0">
                <a:latin typeface="Arial"/>
              </a:rPr>
              <a:t>Devices: make a 30 second intro on 3 instruments using C/Dm/</a:t>
            </a:r>
            <a:r>
              <a:rPr lang="en-GB" sz="2400" b="0" strike="noStrike" spc="-1" dirty="0" err="1">
                <a:latin typeface="Arial"/>
              </a:rPr>
              <a:t>Em</a:t>
            </a:r>
            <a:r>
              <a:rPr lang="en-GB" sz="2400" b="0" strike="noStrike" spc="-1" dirty="0">
                <a:latin typeface="Arial"/>
              </a:rPr>
              <a:t>/Dm repeat in a slow tempo</a:t>
            </a:r>
            <a:endParaRPr lang="en-GB" sz="2400" b="0" strike="noStrike" spc="-1" dirty="0">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dirty="0">
                <a:latin typeface="Arial"/>
              </a:rPr>
              <a:t>Processes: </a:t>
            </a:r>
            <a:r>
              <a:rPr lang="en-GB" sz="2400" b="0" i="1" strike="noStrike" spc="-1" dirty="0">
                <a:latin typeface="Arial"/>
              </a:rPr>
              <a:t>how</a:t>
            </a:r>
            <a:r>
              <a:rPr lang="en-GB" sz="2400" b="0" strike="noStrike" spc="-1" dirty="0">
                <a:latin typeface="Arial"/>
              </a:rPr>
              <a:t> to write a song: try starting from rhythms, chords, riffs and add melodic line . . . or reverse process</a:t>
            </a:r>
            <a:endParaRPr lang="en-GB" sz="2400" b="0" strike="noStrike" spc="-1" dirty="0">
              <a:latin typeface="Arial"/>
              <a:ea typeface="PingFang SC"/>
            </a:endParaRPr>
          </a:p>
        </p:txBody>
      </p:sp>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9">
                                            <p:txEl>
                                              <p:pRg st="2" end="2"/>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49">
                                            <p:txEl>
                                              <p:pRg st="4" end="4"/>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4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49">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49">
                                            <p:txEl>
                                              <p:pRg st="7" end="7"/>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 name="TextShape 1"/>
          <p:cNvSpPr txBox="1"/>
          <p:nvPr/>
        </p:nvSpPr>
        <p:spPr>
          <a:xfrm>
            <a:off x="432000" y="648000"/>
            <a:ext cx="8352000" cy="5832000"/>
          </a:xfrm>
          <a:prstGeom prst="rect">
            <a:avLst/>
          </a:prstGeom>
          <a:noFill/>
          <a:ln>
            <a:noFill/>
          </a:ln>
        </p:spPr>
        <p:txBody>
          <a:bodyPr lIns="90000" tIns="45000" rIns="90000" bIns="45000"/>
          <a:lstStyle/>
          <a:p>
            <a:pPr>
              <a:lnSpc>
                <a:spcPct val="100000"/>
              </a:lnSpc>
              <a:spcBef>
                <a:spcPts val="283"/>
              </a:spcBef>
              <a:spcAft>
                <a:spcPts val="283"/>
              </a:spcAft>
            </a:pPr>
            <a:r>
              <a:rPr lang="en-GB" sz="2400" b="1" strike="noStrike" spc="-1">
                <a:latin typeface="Arial"/>
              </a:rPr>
              <a:t>Musical Understanding: consequences for composing</a:t>
            </a: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a:latin typeface="Arial"/>
              </a:rPr>
              <a:t>Composing  and creative exploration becomes the heart of curriculum learning</a:t>
            </a:r>
            <a:endParaRPr lang="en-GB" sz="2400" b="0" strike="noStrike" spc="-1">
              <a:latin typeface="Arial"/>
              <a:ea typeface="PingFang SC"/>
            </a:endParaRPr>
          </a:p>
          <a:p>
            <a:pPr>
              <a:lnSpc>
                <a:spcPct val="100000"/>
              </a:lnSpc>
              <a:spcBef>
                <a:spcPts val="283"/>
              </a:spcBef>
              <a:spcAft>
                <a:spcPts val="283"/>
              </a:spcAft>
            </a:pPr>
            <a:endParaRPr lang="en-GB" sz="2400" b="0" strike="noStrike" spc="-1">
              <a:latin typeface="Arial"/>
              <a:ea typeface="PingFang SC"/>
            </a:endParaRPr>
          </a:p>
          <a:p>
            <a:pPr marL="216000" indent="-216000">
              <a:lnSpc>
                <a:spcPct val="100000"/>
              </a:lnSpc>
              <a:spcBef>
                <a:spcPts val="283"/>
              </a:spcBef>
              <a:spcAft>
                <a:spcPts val="283"/>
              </a:spcAft>
              <a:buClr>
                <a:srgbClr val="000000"/>
              </a:buClr>
              <a:buSzPct val="45000"/>
              <a:buFont typeface="Wingdings" charset="2"/>
              <a:buChar char=""/>
            </a:pPr>
            <a:r>
              <a:rPr lang="en-GB" sz="2400" b="0" strike="noStrike" spc="-1">
                <a:latin typeface="Arial"/>
              </a:rPr>
              <a:t>Composing outcomes show greater diversity: students respond individually instead of writing music to a formula; and want to to take their creative exploration beyond the classroom</a:t>
            </a:r>
            <a:endParaRPr lang="en-GB" sz="2400" b="0" strike="noStrike" spc="-1">
              <a:latin typeface="Arial"/>
              <a:ea typeface="PingFang SC"/>
            </a:endParaRPr>
          </a:p>
        </p:txBody>
      </p:sp>
    </p:spTree>
  </p:cSld>
  <p:clrMapOvr>
    <a:masterClrMapping/>
  </p:clrMapOvr>
  <mc:AlternateContent>
    <mc:Choice xmlns:mc="http://schemas.openxmlformats.org/markup-compatibility/2006" xmlns:p15="http://schemas.microsoft.com/office/powerpoint/2012/main" xmlns:p14="http://schemas.microsoft.com/office/powerpoint/2010/main" xmlns:r="http://schemas.openxmlformats.org/officeDocument/2006/relationships" xmlns:p="http://schemas.openxmlformats.org/presentationml/2006/main"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4222</TotalTime>
  <Words>585</Words>
  <Application>Microsoft Macintosh PowerPoint</Application>
  <PresentationFormat>On-screen Show (4:3)</PresentationFormat>
  <Paragraphs>83</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Musical Understanding: a form of knowledge  Knowledge ‘of’ music  to distinguish it from  Knowledge ‘how to’ music (i.e. practical skills of performing, composing, etc)  Knowledge ‘about’ music (i.e. theory, musical elements / dimensions, composer facts, etc)  </dc:title>
  <dc:subject/>
  <dc:creator>Kevin Rogers</dc:creator>
  <dc:description/>
  <cp:lastModifiedBy>Kevin Rogers</cp:lastModifiedBy>
  <cp:revision>21</cp:revision>
  <dcterms:created xsi:type="dcterms:W3CDTF">2020-06-17T15:07:14Z</dcterms:created>
  <dcterms:modified xsi:type="dcterms:W3CDTF">2020-06-17T15:43:07Z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