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75" r:id="rId4"/>
    <p:sldId id="283" r:id="rId5"/>
    <p:sldId id="277" r:id="rId6"/>
    <p:sldId id="278" r:id="rId7"/>
    <p:sldId id="279" r:id="rId8"/>
    <p:sldId id="281" r:id="rId9"/>
    <p:sldId id="280" r:id="rId10"/>
    <p:sldId id="282" r:id="rId11"/>
    <p:sldId id="266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 autoAdjust="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1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5F6B7-6093-F14A-99A8-8C68F4F76782}" type="datetimeFigureOut">
              <a:rPr lang="en-US" smtClean="0"/>
              <a:t>18/06/20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4CD77-2984-9D42-806F-3AAADE2824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9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37AE-2278-7848-8B27-DD9B5E758DA3}" type="datetimeFigureOut">
              <a:rPr lang="en-US" smtClean="0"/>
              <a:t>18/06/20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735A-CA1C-974A-9129-EF4FD75F2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54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37AE-2278-7848-8B27-DD9B5E758DA3}" type="datetimeFigureOut">
              <a:rPr lang="en-US" smtClean="0"/>
              <a:t>18/06/20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735A-CA1C-974A-9129-EF4FD75F2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51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37AE-2278-7848-8B27-DD9B5E758DA3}" type="datetimeFigureOut">
              <a:rPr lang="en-US" smtClean="0"/>
              <a:t>18/06/20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735A-CA1C-974A-9129-EF4FD75F2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23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37AE-2278-7848-8B27-DD9B5E758DA3}" type="datetimeFigureOut">
              <a:rPr lang="en-US" smtClean="0"/>
              <a:t>18/06/20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735A-CA1C-974A-9129-EF4FD75F2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88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37AE-2278-7848-8B27-DD9B5E758DA3}" type="datetimeFigureOut">
              <a:rPr lang="en-US" smtClean="0"/>
              <a:t>18/06/20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735A-CA1C-974A-9129-EF4FD75F2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8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37AE-2278-7848-8B27-DD9B5E758DA3}" type="datetimeFigureOut">
              <a:rPr lang="en-US" smtClean="0"/>
              <a:t>18/06/20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735A-CA1C-974A-9129-EF4FD75F2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820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37AE-2278-7848-8B27-DD9B5E758DA3}" type="datetimeFigureOut">
              <a:rPr lang="en-US" smtClean="0"/>
              <a:t>18/06/20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735A-CA1C-974A-9129-EF4FD75F2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38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37AE-2278-7848-8B27-DD9B5E758DA3}" type="datetimeFigureOut">
              <a:rPr lang="en-US" smtClean="0"/>
              <a:t>18/06/20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735A-CA1C-974A-9129-EF4FD75F2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93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37AE-2278-7848-8B27-DD9B5E758DA3}" type="datetimeFigureOut">
              <a:rPr lang="en-US" smtClean="0"/>
              <a:t>18/06/20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735A-CA1C-974A-9129-EF4FD75F2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2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37AE-2278-7848-8B27-DD9B5E758DA3}" type="datetimeFigureOut">
              <a:rPr lang="en-US" smtClean="0"/>
              <a:t>18/06/20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735A-CA1C-974A-9129-EF4FD75F2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6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F37AE-2278-7848-8B27-DD9B5E758DA3}" type="datetimeFigureOut">
              <a:rPr lang="en-US" smtClean="0"/>
              <a:t>18/06/20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E735A-CA1C-974A-9129-EF4FD75F2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228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37AE-2278-7848-8B27-DD9B5E758DA3}" type="datetimeFigureOut">
              <a:rPr lang="en-US" smtClean="0"/>
              <a:t>18/06/20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E735A-CA1C-974A-9129-EF4FD75F2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08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bensandbrook.com/sites/default/files/MPR%20skeleton%20strategy%20poster%20A3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artin.fautley@bcu.ac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404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>Doing more with the young composers in your school – in and beyond the classroom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46236"/>
            <a:ext cx="6400800" cy="1304180"/>
          </a:xfrm>
        </p:spPr>
        <p:txBody>
          <a:bodyPr/>
          <a:lstStyle/>
          <a:p>
            <a:r>
              <a:rPr lang="en-GB" dirty="0" smtClean="0"/>
              <a:t>Professor Martin Fautley</a:t>
            </a:r>
          </a:p>
          <a:p>
            <a:r>
              <a:rPr lang="en-GB" dirty="0" smtClean="0"/>
              <a:t>18 June 2020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99336"/>
            <a:ext cx="4051300" cy="214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8083"/>
            <a:ext cx="9144000" cy="14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1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8906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How (or) do our curricula (KS3 </a:t>
            </a:r>
            <a:r>
              <a:rPr lang="en-GB" dirty="0"/>
              <a:t>&gt;</a:t>
            </a:r>
            <a:r>
              <a:rPr lang="en-GB" dirty="0" smtClean="0"/>
              <a:t> </a:t>
            </a:r>
            <a:r>
              <a:rPr lang="en-GB" dirty="0" smtClean="0"/>
              <a:t>KS4 </a:t>
            </a:r>
            <a:r>
              <a:rPr lang="en-GB" dirty="0" smtClean="0"/>
              <a:t>&gt; </a:t>
            </a:r>
            <a:r>
              <a:rPr lang="en-GB" dirty="0" smtClean="0"/>
              <a:t>KS5) for composing join up with extra/extended curricular activities?</a:t>
            </a:r>
          </a:p>
          <a:p>
            <a:r>
              <a:rPr lang="en-GB" dirty="0" smtClean="0"/>
              <a:t>Is composing integrated or separated within school curricula? </a:t>
            </a:r>
          </a:p>
          <a:p>
            <a:r>
              <a:rPr lang="en-GB" dirty="0" smtClean="0"/>
              <a:t>How do we foster progression within our own contexts?</a:t>
            </a:r>
          </a:p>
          <a:p>
            <a:r>
              <a:rPr lang="en-GB" dirty="0" smtClean="0"/>
              <a:t>What progression routes are available via our local music hubs?</a:t>
            </a:r>
          </a:p>
          <a:p>
            <a:r>
              <a:rPr lang="en-GB" dirty="0" smtClean="0"/>
              <a:t>How do we </a:t>
            </a:r>
            <a:r>
              <a:rPr lang="en-GB" dirty="0" smtClean="0"/>
              <a:t>spot ‘talent’ for composing?</a:t>
            </a:r>
            <a:endParaRPr lang="en-GB" dirty="0" smtClean="0"/>
          </a:p>
          <a:p>
            <a:r>
              <a:rPr lang="en-GB" dirty="0" smtClean="0"/>
              <a:t>Does style/genre matter?</a:t>
            </a:r>
          </a:p>
          <a:p>
            <a:r>
              <a:rPr lang="en-GB" dirty="0" smtClean="0"/>
              <a:t>What support locally/regionally/nationally is </a:t>
            </a:r>
            <a:r>
              <a:rPr lang="en-GB" smtClean="0"/>
              <a:t>available </a:t>
            </a:r>
            <a:r>
              <a:rPr lang="en-GB" smtClean="0"/>
              <a:t>to </a:t>
            </a:r>
            <a:r>
              <a:rPr lang="en-GB" dirty="0" smtClean="0"/>
              <a:t>help with composing?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30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80720" y="1587302"/>
            <a:ext cx="745744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Poster: </a:t>
            </a:r>
            <a:r>
              <a:rPr lang="en-GB" dirty="0">
                <a:hlinkClick r:id="rId2"/>
              </a:rPr>
              <a:t>https://</a:t>
            </a:r>
            <a:r>
              <a:rPr lang="en-GB" dirty="0" err="1">
                <a:hlinkClick r:id="rId2"/>
              </a:rPr>
              <a:t>www.bensandbrook.com</a:t>
            </a:r>
            <a:r>
              <a:rPr lang="en-GB" dirty="0">
                <a:hlinkClick r:id="rId2"/>
              </a:rPr>
              <a:t>/sites/default/files/MPR%20skeleton%20strategy%20poster%20A3.pdf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DfE &amp; DCMS (2011) 'The Importance of Music - A National Plan for Music 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Education</a:t>
            </a:r>
            <a:r>
              <a:rPr lang="en-GB" dirty="0"/>
              <a:t>'. London, Department for Education, and Department for </a:t>
            </a:r>
            <a:r>
              <a:rPr lang="en-GB" dirty="0" smtClean="0"/>
              <a:t>	Culture</a:t>
            </a:r>
            <a:r>
              <a:rPr lang="en-GB" dirty="0"/>
              <a:t>, Media, and Sport.</a:t>
            </a:r>
          </a:p>
          <a:p>
            <a:r>
              <a:rPr lang="en-GB" dirty="0"/>
              <a:t>Fautley, M., Kinsella, V. &amp; Whittaker, A. (2018 ) 'Birmingham Music Hub: </a:t>
            </a:r>
            <a:r>
              <a:rPr lang="en-GB" dirty="0" smtClean="0"/>
              <a:t>	Secondary </a:t>
            </a:r>
            <a:r>
              <a:rPr lang="en-GB" dirty="0"/>
              <a:t>School Music Teachers Survey 2018'. Birmingham, Birmingham City University.</a:t>
            </a:r>
          </a:p>
          <a:p>
            <a:r>
              <a:rPr lang="en-GB" dirty="0"/>
              <a:t>Music Commission (2019) 'Retuning our Ambition for Music Learning: Every </a:t>
            </a:r>
            <a:r>
              <a:rPr lang="en-GB" dirty="0" smtClean="0"/>
              <a:t>	Child </a:t>
            </a:r>
            <a:r>
              <a:rPr lang="en-GB" dirty="0"/>
              <a:t>Taking Music Further'. London, The Music Commission.</a:t>
            </a:r>
          </a:p>
          <a:p>
            <a:r>
              <a:rPr lang="en-GB" dirty="0"/>
              <a:t>Social Mobility Commission (2019) 'An unequal playing field: extra-curricular </a:t>
            </a:r>
            <a:r>
              <a:rPr lang="en-GB" dirty="0" smtClean="0"/>
              <a:t>	activities</a:t>
            </a:r>
            <a:r>
              <a:rPr lang="en-GB" dirty="0"/>
              <a:t>, soft skills and social mobility'. Bath, University of Bath.</a:t>
            </a:r>
          </a:p>
          <a:p>
            <a:r>
              <a:rPr lang="en-GB" dirty="0"/>
              <a:t>Sound and Music (2019) 'Can Compose - National Music Educators’ Survey: </a:t>
            </a:r>
            <a:r>
              <a:rPr lang="en-GB" dirty="0" smtClean="0"/>
              <a:t>	Findings </a:t>
            </a:r>
            <a:r>
              <a:rPr lang="en-GB" dirty="0"/>
              <a:t>October 2019'. London, Sound and Music.</a:t>
            </a:r>
          </a:p>
        </p:txBody>
      </p:sp>
    </p:spTree>
    <p:extLst>
      <p:ext uri="{BB962C8B-B14F-4D97-AF65-F5344CB8AC3E}">
        <p14:creationId xmlns:p14="http://schemas.microsoft.com/office/powerpoint/2010/main" val="321610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943271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/>
              <a:t>Professor Martin Fautley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71600" y="4214525"/>
            <a:ext cx="6400800" cy="17526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email: </a:t>
            </a:r>
            <a:r>
              <a:rPr lang="en-GB" sz="2800" dirty="0">
                <a:solidFill>
                  <a:schemeClr val="tx1"/>
                </a:solidFill>
                <a:hlinkClick r:id="rId2"/>
              </a:rPr>
              <a:t>martin.fautley@bcu.ac.uk</a:t>
            </a:r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Twitter: @</a:t>
            </a:r>
            <a:r>
              <a:rPr lang="en-GB" sz="2800" dirty="0" err="1">
                <a:solidFill>
                  <a:schemeClr val="tx1"/>
                </a:solidFill>
              </a:rPr>
              <a:t>DrFautley</a:t>
            </a:r>
            <a:endParaRPr lang="en-GB" sz="2800" dirty="0">
              <a:solidFill>
                <a:schemeClr val="tx1"/>
              </a:solidFill>
            </a:endParaRPr>
          </a:p>
          <a:p>
            <a:r>
              <a:rPr lang="en-GB" sz="2800" dirty="0">
                <a:solidFill>
                  <a:schemeClr val="tx1"/>
                </a:solidFill>
              </a:rPr>
              <a:t>Blog: </a:t>
            </a:r>
            <a:r>
              <a:rPr lang="en-GB" sz="2800" dirty="0" err="1"/>
              <a:t>drfautley.wordpress.com</a:t>
            </a:r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0" y="-47310"/>
            <a:ext cx="5410200" cy="1612900"/>
          </a:xfrm>
          <a:prstGeom prst="rect">
            <a:avLst/>
          </a:prstGeom>
        </p:spPr>
      </p:pic>
      <p:pic>
        <p:nvPicPr>
          <p:cNvPr id="5" name="Picture 4" descr="2.C_Space_Transparent_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5734711"/>
            <a:ext cx="1589828" cy="8948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4552" y="5970495"/>
            <a:ext cx="5502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Centre for the Study of Practice and Culture in Education</a:t>
            </a:r>
          </a:p>
          <a:p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2720" y="1378907"/>
            <a:ext cx="40513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3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1409700"/>
            <a:ext cx="3136900" cy="158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42080" y="1717040"/>
            <a:ext cx="4541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Social Mobility </a:t>
            </a:r>
            <a:r>
              <a:rPr lang="en-GB" sz="1200" i="1" dirty="0" smtClean="0"/>
              <a:t>Commission, 2019</a:t>
            </a:r>
            <a:endParaRPr lang="en-GB" sz="12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3381661"/>
            <a:ext cx="8209280" cy="6927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0320" y="3891504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Can Compose Report, 2019</a:t>
            </a:r>
            <a:endParaRPr lang="en-GB" sz="1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342640" y="4643120"/>
            <a:ext cx="5699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 </a:t>
            </a:r>
            <a:r>
              <a:rPr lang="en-GB" sz="1600" dirty="0" smtClean="0"/>
              <a:t>development of </a:t>
            </a:r>
            <a:r>
              <a:rPr lang="en-GB" sz="1600" dirty="0"/>
              <a:t>schemes, building on existing initiatives, to recognise and celebrate best practice in schools built upon simple and readily evidenced criteria such as having a specialist music teacher; an attached musician, composer or ensemble; engagement of the local music bodies in supporting progression; weekly timetabling of music within the core curriculum; extra curricula choirs and ensembles; and support for students and parents at points of transition.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60" y="5069840"/>
            <a:ext cx="2509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i="1" dirty="0" smtClean="0"/>
              <a:t>Music Commission, 2019</a:t>
            </a:r>
            <a:endParaRPr lang="en-GB" sz="1200" i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51118"/>
            <a:ext cx="8229600" cy="1143000"/>
          </a:xfrm>
        </p:spPr>
        <p:txBody>
          <a:bodyPr/>
          <a:lstStyle/>
          <a:p>
            <a:r>
              <a:rPr lang="en-GB" dirty="0" smtClean="0"/>
              <a:t>Reports, all published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63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280" y="1701351"/>
            <a:ext cx="9144000" cy="4325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0" y="236220"/>
            <a:ext cx="4701540" cy="146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60" y="2675890"/>
            <a:ext cx="8407274" cy="194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4480490"/>
            <a:ext cx="2763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NPME , 2011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87191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Birmingham Music Teachers said: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“Music teachers still feel that in general, they need more support with exams, assessment, moderations, singing </a:t>
            </a:r>
            <a:r>
              <a:rPr lang="en-GB" dirty="0">
                <a:solidFill>
                  <a:srgbClr val="FF0000"/>
                </a:solidFill>
              </a:rPr>
              <a:t>and </a:t>
            </a:r>
            <a:r>
              <a:rPr lang="en-GB" dirty="0" smtClean="0">
                <a:solidFill>
                  <a:srgbClr val="FF0000"/>
                </a:solidFill>
              </a:rPr>
              <a:t>composing</a:t>
            </a:r>
            <a:r>
              <a:rPr lang="en-GB" dirty="0" smtClean="0"/>
              <a:t>”</a:t>
            </a:r>
          </a:p>
          <a:p>
            <a:pPr marL="0" indent="0" algn="r">
              <a:buNone/>
            </a:pPr>
            <a:r>
              <a:rPr lang="en-GB" sz="1200" i="1" dirty="0" smtClean="0"/>
              <a:t>Fautley et al, 2018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98300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" y="0"/>
            <a:ext cx="568739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8240" y="1920240"/>
            <a:ext cx="2397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Impossible to tell from these responses where composing is – it could be everywhere!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603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PR skeleton strategy poster A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63"/>
            <a:ext cx="9144000" cy="645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87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and </a:t>
            </a:r>
            <a:r>
              <a:rPr lang="en-GB" dirty="0" smtClean="0"/>
              <a:t>Progression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does progression look like – and sound like – in young composers?</a:t>
            </a:r>
          </a:p>
          <a:p>
            <a:r>
              <a:rPr lang="en-GB" dirty="0" smtClean="0"/>
              <a:t>We are familiar with graded music exams, is this a model?</a:t>
            </a:r>
          </a:p>
          <a:p>
            <a:r>
              <a:rPr lang="en-GB" dirty="0" smtClean="0"/>
              <a:t>We are familiar with GCSE/</a:t>
            </a:r>
            <a:r>
              <a:rPr lang="en-GB" dirty="0" err="1" smtClean="0"/>
              <a:t>BTec</a:t>
            </a:r>
            <a:r>
              <a:rPr lang="en-GB" dirty="0" smtClean="0"/>
              <a:t>/RSL/A-level music exams, is this a model?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26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and Progression II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80" y="1694180"/>
            <a:ext cx="4477388" cy="3761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3040" y="4484469"/>
            <a:ext cx="367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are the composing words that would go here?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368800" y="3383280"/>
            <a:ext cx="2286000" cy="11011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395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389</Words>
  <Application>Microsoft Macintosh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Doing more with the young composers in your school – in and beyond the classroom </vt:lpstr>
      <vt:lpstr>Reports, all published 2019</vt:lpstr>
      <vt:lpstr>PowerPoint Presentation</vt:lpstr>
      <vt:lpstr>PowerPoint Presentation</vt:lpstr>
      <vt:lpstr>Birmingham Music Teachers said:</vt:lpstr>
      <vt:lpstr>PowerPoint Presentation</vt:lpstr>
      <vt:lpstr>PowerPoint Presentation</vt:lpstr>
      <vt:lpstr>Progress and Progression I</vt:lpstr>
      <vt:lpstr>Progress and Progression II</vt:lpstr>
      <vt:lpstr>Questions</vt:lpstr>
      <vt:lpstr>References</vt:lpstr>
      <vt:lpstr>Professor Martin Fautley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 Composing at KS3 – some issues during coronavirus</dc:title>
  <dc:creator>Martin Fautley</dc:creator>
  <cp:lastModifiedBy>Martin Fautley</cp:lastModifiedBy>
  <cp:revision>70</cp:revision>
  <dcterms:created xsi:type="dcterms:W3CDTF">2020-06-03T10:16:44Z</dcterms:created>
  <dcterms:modified xsi:type="dcterms:W3CDTF">2020-06-18T11:35:29Z</dcterms:modified>
</cp:coreProperties>
</file>